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8" r:id="rId2"/>
    <p:sldId id="257" r:id="rId3"/>
    <p:sldId id="265" r:id="rId4"/>
    <p:sldId id="299" r:id="rId5"/>
    <p:sldId id="260" r:id="rId6"/>
    <p:sldId id="266" r:id="rId7"/>
    <p:sldId id="261" r:id="rId8"/>
    <p:sldId id="274" r:id="rId9"/>
    <p:sldId id="271" r:id="rId10"/>
    <p:sldId id="273" r:id="rId11"/>
    <p:sldId id="268" r:id="rId12"/>
    <p:sldId id="269" r:id="rId13"/>
    <p:sldId id="270" r:id="rId14"/>
    <p:sldId id="272" r:id="rId15"/>
    <p:sldId id="286" r:id="rId16"/>
    <p:sldId id="262" r:id="rId17"/>
    <p:sldId id="275" r:id="rId18"/>
    <p:sldId id="263" r:id="rId19"/>
    <p:sldId id="276" r:id="rId20"/>
    <p:sldId id="285" r:id="rId21"/>
    <p:sldId id="278" r:id="rId22"/>
    <p:sldId id="303" r:id="rId23"/>
    <p:sldId id="280" r:id="rId24"/>
    <p:sldId id="300" r:id="rId25"/>
    <p:sldId id="277" r:id="rId26"/>
    <p:sldId id="279" r:id="rId27"/>
    <p:sldId id="293" r:id="rId28"/>
    <p:sldId id="292" r:id="rId29"/>
    <p:sldId id="281" r:id="rId30"/>
    <p:sldId id="296" r:id="rId31"/>
    <p:sldId id="295" r:id="rId32"/>
    <p:sldId id="297" r:id="rId33"/>
    <p:sldId id="302" r:id="rId34"/>
    <p:sldId id="294" r:id="rId35"/>
    <p:sldId id="282" r:id="rId36"/>
    <p:sldId id="283" r:id="rId37"/>
    <p:sldId id="284" r:id="rId38"/>
    <p:sldId id="287" r:id="rId39"/>
    <p:sldId id="288" r:id="rId40"/>
    <p:sldId id="289" r:id="rId41"/>
    <p:sldId id="290" r:id="rId42"/>
    <p:sldId id="301" r:id="rId4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82039-EEF1-412C-B361-648F10D1F922}" type="datetimeFigureOut">
              <a:rPr lang="LID4096" smtClean="0"/>
              <a:t>06/27/2024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889D2-EEA9-438B-80EA-5EA71092627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528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>
            <a:extLst>
              <a:ext uri="{FF2B5EF4-FFF2-40B4-BE49-F238E27FC236}">
                <a16:creationId xmlns:a16="http://schemas.microsoft.com/office/drawing/2014/main" id="{34FE4B0A-AF26-FEB0-825F-3B4416C55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2125979"/>
            <a:ext cx="10363196" cy="36933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DE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1CC4F596-C275-1DBD-C926-C10CFDA86E4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28800" y="3840480"/>
            <a:ext cx="8534396" cy="276999"/>
          </a:xfrm>
        </p:spPr>
        <p:txBody>
          <a:bodyPr/>
          <a:lstStyle>
            <a:lvl1pPr>
              <a:defRPr lang="en-DE"/>
            </a:lvl1pPr>
          </a:lstStyle>
          <a:p>
            <a:pPr lvl="0"/>
            <a:endParaRPr lang="en-DE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BD554C96-498B-AD0A-EDF4-B4D25F1620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Dipl. Ing. IA Barbara Klein_ELE_Industrial Design_ WiSe 22/23</a:t>
            </a:r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D4F0A9FF-6524-040D-4C3E-19B1FA6FE77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9E385E-D761-4966-97EF-5F7C8C15731D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CEC72BD-939A-D635-43BF-6116511A83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E30947-5DE6-405E-8A73-045E23434DC6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161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>
            <a:extLst>
              <a:ext uri="{FF2B5EF4-FFF2-40B4-BE49-F238E27FC236}">
                <a16:creationId xmlns:a16="http://schemas.microsoft.com/office/drawing/2014/main" id="{8F865C24-191F-A0D0-C4C0-D3256E3F7D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0"/>
          </a:xfrm>
        </p:spPr>
        <p:txBody>
          <a:bodyPr/>
          <a:lstStyle>
            <a:lvl1pPr>
              <a:defRPr sz="3200"/>
            </a:lvl1pPr>
          </a:lstStyle>
          <a:p>
            <a:pPr lvl="0"/>
            <a:endParaRPr lang="en-DE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5F88D659-1E8E-E037-1E1E-BF1C42ACDF2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DE"/>
            </a:lvl1pPr>
          </a:lstStyle>
          <a:p>
            <a:pPr lvl="0"/>
            <a:endParaRPr lang="en-DE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A67BA6E1-5D48-5CA9-C9CC-A27598EC47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Dipl. Ing. IA Barbara Klein_ELE_Industrial Design_ WiSe 22/23</a:t>
            </a:r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89EC87A1-EEF5-88A2-2E31-AF1D5E3826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23ADC9-37E3-42B9-93F5-F62D5AD42705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F141E452-9703-9D7B-9D6B-AFED2A12E7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FFA079-058E-4F81-898B-BAD02FCC7EE1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904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>
            <a:extLst>
              <a:ext uri="{FF2B5EF4-FFF2-40B4-BE49-F238E27FC236}">
                <a16:creationId xmlns:a16="http://schemas.microsoft.com/office/drawing/2014/main" id="{AB63D049-75D9-28FB-EDBB-CA22BB1A9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0"/>
          </a:xfrm>
        </p:spPr>
        <p:txBody>
          <a:bodyPr/>
          <a:lstStyle>
            <a:lvl1pPr>
              <a:defRPr sz="3200"/>
            </a:lvl1pPr>
          </a:lstStyle>
          <a:p>
            <a:pPr lvl="0"/>
            <a:endParaRPr lang="en-DE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CC10322C-D09D-6F7D-056B-B99BB5FEB4D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3" y="1577340"/>
            <a:ext cx="5303520" cy="276999"/>
          </a:xfrm>
        </p:spPr>
        <p:txBody>
          <a:bodyPr/>
          <a:lstStyle>
            <a:lvl1pPr>
              <a:defRPr lang="en-DE"/>
            </a:lvl1pPr>
          </a:lstStyle>
          <a:p>
            <a:pPr lvl="0"/>
            <a:endParaRPr lang="en-DE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AE0CB700-EA11-B1EA-6D94-A2C62AB857B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78883" y="1577340"/>
            <a:ext cx="5303520" cy="276999"/>
          </a:xfrm>
        </p:spPr>
        <p:txBody>
          <a:bodyPr/>
          <a:lstStyle>
            <a:lvl1pPr>
              <a:defRPr lang="en-DE"/>
            </a:lvl1pPr>
          </a:lstStyle>
          <a:p>
            <a:pPr lvl="0"/>
            <a:endParaRPr lang="en-DE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62D13ADC-932E-E45D-A28F-EDE3A10825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Dipl. Ing. IA Barbara Klein_ELE_Industrial Design_ WiSe 22/23</a:t>
            </a:r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EB32C288-ABE1-7CC5-8365-992AC4FA2D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78C15E-8FA1-40CD-B0D3-0F0056B5E18A}" type="datetime1">
              <a:rPr lang="en-US" smtClean="0"/>
              <a:t>6/27/2024</a:t>
            </a:fld>
            <a:endParaRPr lang="en-US"/>
          </a:p>
        </p:txBody>
      </p:sp>
      <p:sp>
        <p:nvSpPr>
          <p:cNvPr id="7" name="Holder 7">
            <a:extLst>
              <a:ext uri="{FF2B5EF4-FFF2-40B4-BE49-F238E27FC236}">
                <a16:creationId xmlns:a16="http://schemas.microsoft.com/office/drawing/2014/main" id="{22EB9B28-EA19-2A42-089A-4BE13916FC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BA08E3-A064-4D9F-BEB3-1932950C1E72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830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>
            <a:extLst>
              <a:ext uri="{FF2B5EF4-FFF2-40B4-BE49-F238E27FC236}">
                <a16:creationId xmlns:a16="http://schemas.microsoft.com/office/drawing/2014/main" id="{22AF2A73-4E30-5316-D9F0-98047D7B3F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0"/>
          </a:xfrm>
        </p:spPr>
        <p:txBody>
          <a:bodyPr/>
          <a:lstStyle>
            <a:lvl1pPr>
              <a:defRPr sz="3200"/>
            </a:lvl1pPr>
          </a:lstStyle>
          <a:p>
            <a:pPr lvl="0"/>
            <a:endParaRPr lang="en-DE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4DCC160F-FA42-5520-ACE4-F7F0B50ABC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Dipl. Ing. IA Barbara Klein_ELE_Industrial Design_ WiSe 22/23</a:t>
            </a: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7FC7DF40-5041-EF7D-CD2B-91A3D91F79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A44172-3B9A-4393-886F-862F02CCDABA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235ABF02-BA18-668D-CC4D-124D3A967E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0EEDA2-A43F-4C8D-8BA5-8E2BC644C547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743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>
            <a:extLst>
              <a:ext uri="{FF2B5EF4-FFF2-40B4-BE49-F238E27FC236}">
                <a16:creationId xmlns:a16="http://schemas.microsoft.com/office/drawing/2014/main" id="{78E077CC-7AC6-5ADB-F0A9-6F7CC4C0C3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Dipl. Ing. IA Barbara Klein_ELE_Industrial Design_ WiSe 22/23</a:t>
            </a:r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7C86FBC7-1B1D-772D-C505-3ABD45B645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7ED520-F796-4F42-AD6B-5A02DEF56B0D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702F24BC-413F-1567-A6E9-AC462A7187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7591C3-2CD0-4572-A4B9-AFD9E3673B26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299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>
            <a:extLst>
              <a:ext uri="{FF2B5EF4-FFF2-40B4-BE49-F238E27FC236}">
                <a16:creationId xmlns:a16="http://schemas.microsoft.com/office/drawing/2014/main" id="{64A60612-49EB-6060-8079-6AA466334B81}"/>
              </a:ext>
            </a:extLst>
          </p:cNvPr>
          <p:cNvSpPr/>
          <p:nvPr/>
        </p:nvSpPr>
        <p:spPr>
          <a:xfrm>
            <a:off x="0" y="647998"/>
            <a:ext cx="11376663" cy="5670130"/>
          </a:xfrm>
          <a:custGeom>
            <a:avLst/>
            <a:gdLst>
              <a:gd name="f0" fmla="val w"/>
              <a:gd name="f1" fmla="val h"/>
              <a:gd name="f2" fmla="val 0"/>
              <a:gd name="f3" fmla="val 8532495"/>
              <a:gd name="f4" fmla="val 4252595"/>
              <a:gd name="f5" fmla="val 8531999"/>
              <a:gd name="f6" fmla="val 4252500"/>
              <a:gd name="f7" fmla="*/ f0 1 8532495"/>
              <a:gd name="f8" fmla="*/ f1 1 4252595"/>
              <a:gd name="f9" fmla="+- f4 0 f2"/>
              <a:gd name="f10" fmla="+- f3 0 f2"/>
              <a:gd name="f11" fmla="*/ f10 1 8532495"/>
              <a:gd name="f12" fmla="*/ f9 1 4252595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8532495" h="4252595">
                <a:moveTo>
                  <a:pt x="f5" y="f2"/>
                </a:moveTo>
                <a:lnTo>
                  <a:pt x="f2" y="f2"/>
                </a:lnTo>
                <a:lnTo>
                  <a:pt x="f2" y="f6"/>
                </a:lnTo>
                <a:lnTo>
                  <a:pt x="f5" y="f6"/>
                </a:lnTo>
                <a:lnTo>
                  <a:pt x="f5" y="f2"/>
                </a:lnTo>
                <a:close/>
              </a:path>
            </a:pathLst>
          </a:custGeom>
          <a:solidFill>
            <a:srgbClr val="E3E3E3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24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bg object 17">
            <a:extLst>
              <a:ext uri="{FF2B5EF4-FFF2-40B4-BE49-F238E27FC236}">
                <a16:creationId xmlns:a16="http://schemas.microsoft.com/office/drawing/2014/main" id="{63896FEF-1F9C-7363-41D6-6F2D39001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4413" y="222528"/>
            <a:ext cx="1681581" cy="24998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Holder 2">
            <a:extLst>
              <a:ext uri="{FF2B5EF4-FFF2-40B4-BE49-F238E27FC236}">
                <a16:creationId xmlns:a16="http://schemas.microsoft.com/office/drawing/2014/main" id="{217094DE-01DB-FDA1-589E-1EC52E3F8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DE"/>
          </a:p>
        </p:txBody>
      </p:sp>
      <p:sp>
        <p:nvSpPr>
          <p:cNvPr id="5" name="Holder 3">
            <a:extLst>
              <a:ext uri="{FF2B5EF4-FFF2-40B4-BE49-F238E27FC236}">
                <a16:creationId xmlns:a16="http://schemas.microsoft.com/office/drawing/2014/main" id="{5B1968CE-4112-7764-DB78-C148D9538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3998" y="2016946"/>
            <a:ext cx="104640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37EED981-18E5-22DD-F466-C69E0380145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47072" y="6470833"/>
            <a:ext cx="2624666" cy="123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16934" marR="0" lvl="0" indent="0" algn="l" defTabSz="914400" rtl="0" fontAlgn="auto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  <a:tabLst/>
              <a:defRPr lang="pt-BR" sz="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defRPr>
            </a:lvl1pPr>
          </a:lstStyle>
          <a:p>
            <a:pPr lvl="0"/>
            <a:r>
              <a:rPr lang="pt-BR"/>
              <a:t>Dipl. Ing. IA Barbara Klein_ELE_Industrial Design_ WiSe 22/23</a:t>
            </a:r>
          </a:p>
        </p:txBody>
      </p:sp>
      <p:sp>
        <p:nvSpPr>
          <p:cNvPr id="7" name="Holder 5">
            <a:extLst>
              <a:ext uri="{FF2B5EF4-FFF2-40B4-BE49-F238E27FC236}">
                <a16:creationId xmlns:a16="http://schemas.microsoft.com/office/drawing/2014/main" id="{B56E10A3-A940-7E10-4F12-81739323745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09603" y="6377940"/>
            <a:ext cx="280416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601DE91-E70F-43EE-9323-8450E5DDA36D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A41470A5-7672-A509-6863-3E23ED652AF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232068" y="6479374"/>
            <a:ext cx="211665" cy="1026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50794" marR="0" lvl="0" indent="0" algn="l" defTabSz="914400" rtl="0" fontAlgn="auto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  <a:tabLst/>
              <a:defRPr lang="en-DE" sz="667" b="1" i="0" u="none" strike="noStrike" kern="1200" cap="none" spc="-33" baseline="0">
                <a:solidFill>
                  <a:srgbClr val="000000"/>
                </a:solidFill>
                <a:uFillTx/>
                <a:latin typeface="Century Gothic"/>
                <a:cs typeface="Century Gothic"/>
              </a:defRPr>
            </a:lvl1pPr>
          </a:lstStyle>
          <a:p>
            <a:pPr lvl="0"/>
            <a:fld id="{72E6B96B-077A-45A3-B647-EABF59A1099B}" type="slidenum">
              <a:t>‹#›</a:t>
            </a:fld>
            <a:endParaRPr lang="en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marL="0" marR="0" lvl="0" indent="0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DE" sz="2400" b="1" i="0" u="none" strike="noStrike" kern="0" cap="none" spc="0" baseline="0">
          <a:solidFill>
            <a:srgbClr val="000000"/>
          </a:solidFill>
          <a:uFillTx/>
          <a:latin typeface="Calibri"/>
          <a:cs typeface="Calibri"/>
        </a:defRPr>
      </a:lvl1pPr>
    </p:titleStyle>
    <p:bodyStyle>
      <a:lvl1pPr marL="0" marR="0" lvl="0" indent="0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moye-nyuysoni.glein-perry@stud.hshl.de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rduino.cc/resources/datasheets/A000066-datasheet.pdf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 with a yellow frame&#10;&#10;Description automatically generated with medium confidence">
            <a:extLst>
              <a:ext uri="{FF2B5EF4-FFF2-40B4-BE49-F238E27FC236}">
                <a16:creationId xmlns:a16="http://schemas.microsoft.com/office/drawing/2014/main" id="{3D67B4E0-71C4-5F01-2AA6-72FCFB842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853881"/>
            <a:ext cx="8951976" cy="5022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2902B2-25C5-E903-B483-932AAE9019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025" y="2470535"/>
            <a:ext cx="10363196" cy="2705032"/>
          </a:xfrm>
        </p:spPr>
        <p:txBody>
          <a:bodyPr/>
          <a:lstStyle/>
          <a:p>
            <a:pPr lvl="0">
              <a:lnSpc>
                <a:spcPct val="107000"/>
              </a:lnSpc>
              <a:spcBef>
                <a:spcPts val="265"/>
              </a:spcBef>
            </a:pPr>
            <a:r>
              <a:rPr lang="de-DE" sz="5867" dirty="0">
                <a:solidFill>
                  <a:schemeClr val="bg1"/>
                </a:solidFill>
                <a:latin typeface="Times New Roman" pitchFamily="18"/>
                <a:cs typeface="Times New Roman" pitchFamily="18"/>
              </a:rPr>
              <a:t>Prototyping and System Engineering </a:t>
            </a:r>
            <a:br>
              <a:rPr lang="de-DE" dirty="0">
                <a:solidFill>
                  <a:srgbClr val="2F5496"/>
                </a:solidFill>
                <a:latin typeface="Calibri Light" pitchFamily="34"/>
                <a:cs typeface="Times New Roman" pitchFamily="18"/>
              </a:rPr>
            </a:br>
            <a:r>
              <a:rPr lang="de-DE" dirty="0">
                <a:solidFill>
                  <a:srgbClr val="2F5496"/>
                </a:solidFill>
                <a:latin typeface="Times New Roman" pitchFamily="18"/>
                <a:cs typeface="Times New Roman" pitchFamily="18"/>
              </a:rPr>
              <a:t> </a:t>
            </a:r>
            <a:br>
              <a:rPr lang="de-DE" dirty="0">
                <a:solidFill>
                  <a:srgbClr val="2F5496"/>
                </a:solidFill>
                <a:latin typeface="Calibri Light" pitchFamily="34"/>
                <a:cs typeface="Times New Roman" pitchFamily="18"/>
              </a:rPr>
            </a:br>
            <a:endParaRPr lang="-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2AC7A1-DA76-1C19-DB7A-95BBA74C329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1</a:t>
            </a:fld>
            <a:endParaRPr lang="en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SML Diagrams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6" y="1697963"/>
            <a:ext cx="3805086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State Machine Diagram:</a:t>
            </a: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 descr="A diagram of a company">
            <a:extLst>
              <a:ext uri="{FF2B5EF4-FFF2-40B4-BE49-F238E27FC236}">
                <a16:creationId xmlns:a16="http://schemas.microsoft.com/office/drawing/2014/main" id="{37B02CE4-0B36-BD08-7925-AC6A394DE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4167" r="7620" b="15161"/>
          <a:stretch/>
        </p:blipFill>
        <p:spPr>
          <a:xfrm>
            <a:off x="4611990" y="996910"/>
            <a:ext cx="7156338" cy="5038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D390-CC05-C88A-9174-5C257499C46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408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SML Diagrams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10107" y="1594426"/>
            <a:ext cx="10254026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Requirement Diagram:</a:t>
            </a: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 descr="A diagram of a vehicle">
            <a:extLst>
              <a:ext uri="{FF2B5EF4-FFF2-40B4-BE49-F238E27FC236}">
                <a16:creationId xmlns:a16="http://schemas.microsoft.com/office/drawing/2014/main" id="{FF3A7269-59FF-B44E-E802-00307CE60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52" y="1106424"/>
            <a:ext cx="3249168" cy="49017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3BEBA-47C8-6140-935F-0B9000EB8BF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03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SML Diagrams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5" y="1836462"/>
            <a:ext cx="10170697" cy="6463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Sequence  Diagram:</a:t>
            </a: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157FF47-5F1A-F137-2D28-08FF1AFB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35" y="3140702"/>
            <a:ext cx="8699715" cy="34206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F823-FD37-0682-41BF-B621D7371C2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700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SML Diagrams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195415" y="2261941"/>
            <a:ext cx="3698950" cy="29238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Package  Diagram:</a:t>
            </a:r>
          </a:p>
          <a:p>
            <a:pPr lvl="0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This picture shows how parts of our Autonomous Driving System are organized."</a:t>
            </a:r>
          </a:p>
          <a:p>
            <a:pPr lvl="0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"There are different parts: Navigation, Data Management, Sensing, Communication, User Interface, Control System, and Actuation."</a:t>
            </a:r>
          </a:p>
          <a:p>
            <a:pPr lvl="0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"Navigation includes 'Route Planning,' 'Obstacle Avoidance,' and 'Driving Patterns.'"</a:t>
            </a:r>
          </a:p>
          <a:p>
            <a:pPr lvl="0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"Data Management stores and logs data."</a:t>
            </a:r>
          </a:p>
          <a:p>
            <a:pPr lvl="0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"Sensing includes 'Obstacle Detection' and 'Line Detection.'"</a:t>
            </a:r>
          </a:p>
          <a:p>
            <a:pPr lvl="0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"Communication handles 'Data Exchange.'"</a:t>
            </a:r>
          </a:p>
          <a:p>
            <a:pPr lvl="0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"User Interface manages inputs and displays."</a:t>
            </a:r>
          </a:p>
          <a:p>
            <a:pPr lvl="0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"Control System includes 'Signal Processing' and 'Decision Making.'"</a:t>
            </a:r>
          </a:p>
          <a:p>
            <a:pPr lvl="0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"Actuation handles 'Speed Control' and 'Steering Control.'"</a:t>
            </a:r>
          </a:p>
          <a:p>
            <a:pPr lvl="0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"All these parts work together to help the car drive by itself."</a:t>
            </a: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 descr="A diagram of a package&#10;&#10;Description automatically generated">
            <a:extLst>
              <a:ext uri="{FF2B5EF4-FFF2-40B4-BE49-F238E27FC236}">
                <a16:creationId xmlns:a16="http://schemas.microsoft.com/office/drawing/2014/main" id="{641BCACA-E48C-9E52-7EAE-5BCBE7E67B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4" t="11429" r="7368" b="18951"/>
          <a:stretch/>
        </p:blipFill>
        <p:spPr>
          <a:xfrm>
            <a:off x="3974603" y="1399592"/>
            <a:ext cx="8217397" cy="45160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4B711-8FCE-449E-2D40-32EED59AAC1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91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8108" y="737631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SML Diagrams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303390" y="1986355"/>
            <a:ext cx="5568572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"This picture shows what our Autonomous Driving System can do."</a:t>
            </a:r>
          </a:p>
          <a:p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"There are three main users: Monitoring System, Autonomous Vehicle, and Maintenance Personnel."</a:t>
            </a:r>
          </a:p>
          <a:p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"The Monitoring System watches tasks like 'Drive on a Track,' 'Oval Driving,' and 'Speed Optimization.'"</a:t>
            </a:r>
          </a:p>
          <a:p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"The Autonomous Vehicle does 'Figure-Eight Driving,' 'Parking,' 'Color-Based Navigation,' and 'Route Planning.'"</a:t>
            </a:r>
          </a:p>
          <a:p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"Maintenance Personnel sets up the system for 'Obstacle Detection.</a:t>
            </a:r>
            <a:endParaRPr lang="-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8D629832-EA13-BB6E-774A-597C0198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3" b="13878"/>
          <a:stretch/>
        </p:blipFill>
        <p:spPr>
          <a:xfrm>
            <a:off x="6320039" y="821094"/>
            <a:ext cx="5075644" cy="56076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DC603-B4A6-B304-940C-4E718DD183B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779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D0F1D-C6D6-1824-2416-E0477CB9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185213"/>
            <a:ext cx="9517225" cy="369332"/>
          </a:xfrm>
        </p:spPr>
        <p:txBody>
          <a:bodyPr/>
          <a:lstStyle/>
          <a:p>
            <a:r>
              <a:rPr lang="en-US" dirty="0"/>
              <a:t>UPPAAL MODEL</a:t>
            </a:r>
            <a:endParaRPr lang="de-DE" dirty="0"/>
          </a:p>
        </p:txBody>
      </p:sp>
      <p:pic>
        <p:nvPicPr>
          <p:cNvPr id="4" name="WhatsApp Video 2024-06-25 at 17.00.50">
            <a:hlinkClick r:id="" action="ppaction://media"/>
            <a:extLst>
              <a:ext uri="{FF2B5EF4-FFF2-40B4-BE49-F238E27FC236}">
                <a16:creationId xmlns:a16="http://schemas.microsoft.com/office/drawing/2014/main" id="{06DD4312-F1DC-CB5C-66D3-2364BD5A3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914" y="763804"/>
            <a:ext cx="10850336" cy="53722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EC5DA-85E1-8264-03A6-8CE4A579EB0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889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696FD7B6-0072-649D-0E1C-8ADD6308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995" y="3462137"/>
            <a:ext cx="3261061" cy="27766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04BD971-9F5F-0AF3-9662-950DD872E3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220" y="6355857"/>
            <a:ext cx="8403171" cy="276999"/>
          </a:xfrm>
        </p:spPr>
        <p:txBody>
          <a:bodyPr/>
          <a:lstStyle/>
          <a:p>
            <a:pPr lvl="0"/>
            <a:r>
              <a:rPr lang="de-DE" sz="1800" b="0" i="1" dirty="0">
                <a:latin typeface="Times New Roman" pitchFamily="18"/>
                <a:ea typeface="+mn-ea"/>
                <a:cs typeface="Times New Roman" pitchFamily="18"/>
              </a:rPr>
              <a:t>https://nerdyelectronics.com/working-of-an-ultrasonic-sensor/</a:t>
            </a:r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D6C832B7-B241-96DC-72B8-2748605DF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37" y="789575"/>
            <a:ext cx="4606253" cy="30927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9BB263AD-8DBD-E6C0-A0CB-E38B7E2A6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995" y="789575"/>
            <a:ext cx="3261061" cy="9141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C6BDDA26-2AE8-F94D-B787-A76F96D10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995" y="2073831"/>
            <a:ext cx="3261061" cy="11353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feld 10">
            <a:extLst>
              <a:ext uri="{FF2B5EF4-FFF2-40B4-BE49-F238E27FC236}">
                <a16:creationId xmlns:a16="http://schemas.microsoft.com/office/drawing/2014/main" id="{90129102-083A-08CD-0954-8727DDD9EB02}"/>
              </a:ext>
            </a:extLst>
          </p:cNvPr>
          <p:cNvSpPr txBox="1"/>
          <p:nvPr/>
        </p:nvSpPr>
        <p:spPr>
          <a:xfrm>
            <a:off x="427244" y="91441"/>
            <a:ext cx="737974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l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Ultrasonic sensor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5D715-6280-FA6B-B99C-F65912AC6F4C}"/>
              </a:ext>
            </a:extLst>
          </p:cNvPr>
          <p:cNvSpPr txBox="1"/>
          <p:nvPr/>
        </p:nvSpPr>
        <p:spPr>
          <a:xfrm>
            <a:off x="833137" y="4666074"/>
            <a:ext cx="6094476" cy="10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= Speed * duration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Speed  of sound in air and it is in meters/s so we have to convert it to cm/microsecond.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8DFF4-1318-04CF-B296-666E168B180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16</a:t>
            </a:fld>
            <a:endParaRPr lang="en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0">
            <a:extLst>
              <a:ext uri="{FF2B5EF4-FFF2-40B4-BE49-F238E27FC236}">
                <a16:creationId xmlns:a16="http://schemas.microsoft.com/office/drawing/2014/main" id="{90129102-083A-08CD-0954-8727DDD9EB02}"/>
              </a:ext>
            </a:extLst>
          </p:cNvPr>
          <p:cNvSpPr txBox="1"/>
          <p:nvPr/>
        </p:nvSpPr>
        <p:spPr>
          <a:xfrm>
            <a:off x="427244" y="91441"/>
            <a:ext cx="737974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l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Color Detection implementation</a:t>
            </a:r>
          </a:p>
        </p:txBody>
      </p:sp>
      <p:graphicFrame>
        <p:nvGraphicFramePr>
          <p:cNvPr id="9" name="Tabelle 18">
            <a:extLst>
              <a:ext uri="{FF2B5EF4-FFF2-40B4-BE49-F238E27FC236}">
                <a16:creationId xmlns:a16="http://schemas.microsoft.com/office/drawing/2014/main" id="{AD301534-DB01-56B6-A758-40E56B9B6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81475"/>
              </p:ext>
            </p:extLst>
          </p:nvPr>
        </p:nvGraphicFramePr>
        <p:xfrm>
          <a:off x="656630" y="3589358"/>
          <a:ext cx="3833074" cy="23774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11451">
                  <a:extLst>
                    <a:ext uri="{9D8B030D-6E8A-4147-A177-3AD203B41FA5}">
                      <a16:colId xmlns:a16="http://schemas.microsoft.com/office/drawing/2014/main" val="3823446239"/>
                    </a:ext>
                  </a:extLst>
                </a:gridCol>
                <a:gridCol w="943932">
                  <a:extLst>
                    <a:ext uri="{9D8B030D-6E8A-4147-A177-3AD203B41FA5}">
                      <a16:colId xmlns:a16="http://schemas.microsoft.com/office/drawing/2014/main" val="806860154"/>
                    </a:ext>
                  </a:extLst>
                </a:gridCol>
                <a:gridCol w="1277691">
                  <a:extLst>
                    <a:ext uri="{9D8B030D-6E8A-4147-A177-3AD203B41FA5}">
                      <a16:colId xmlns:a16="http://schemas.microsoft.com/office/drawing/2014/main" val="2418366910"/>
                    </a:ext>
                  </a:extLst>
                </a:gridCol>
              </a:tblGrid>
              <a:tr h="482638"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Color Detected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076542"/>
                  </a:ext>
                </a:extLst>
              </a:tr>
              <a:tr h="328333"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b="1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259034"/>
                  </a:ext>
                </a:extLst>
              </a:tr>
              <a:tr h="328333">
                <a:tc>
                  <a:txBody>
                    <a:bodyPr/>
                    <a:lstStyle/>
                    <a:p>
                      <a:pPr lvl="0"/>
                      <a:r>
                        <a:rPr lang="de-DE" b="1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b="1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27690"/>
                  </a:ext>
                </a:extLst>
              </a:tr>
              <a:tr h="328333">
                <a:tc>
                  <a:txBody>
                    <a:bodyPr/>
                    <a:lstStyle/>
                    <a:p>
                      <a:pPr lvl="0"/>
                      <a:r>
                        <a:rPr lang="de-DE" b="1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b="1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95183"/>
                  </a:ext>
                </a:extLst>
              </a:tr>
              <a:tr h="482638"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Clear (no filter)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b="1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54198"/>
                  </a:ext>
                </a:extLst>
              </a:tr>
            </a:tbl>
          </a:graphicData>
        </a:graphic>
      </p:graphicFrame>
      <p:graphicFrame>
        <p:nvGraphicFramePr>
          <p:cNvPr id="10" name="Tabelle 19">
            <a:extLst>
              <a:ext uri="{FF2B5EF4-FFF2-40B4-BE49-F238E27FC236}">
                <a16:creationId xmlns:a16="http://schemas.microsoft.com/office/drawing/2014/main" id="{05EB5340-8BB2-8FB9-B821-DC43800AA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84840"/>
              </p:ext>
            </p:extLst>
          </p:nvPr>
        </p:nvGraphicFramePr>
        <p:xfrm>
          <a:off x="6343951" y="965030"/>
          <a:ext cx="3115468" cy="30175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7767">
                  <a:extLst>
                    <a:ext uri="{9D8B030D-6E8A-4147-A177-3AD203B41FA5}">
                      <a16:colId xmlns:a16="http://schemas.microsoft.com/office/drawing/2014/main" val="352493938"/>
                    </a:ext>
                  </a:extLst>
                </a:gridCol>
                <a:gridCol w="621792">
                  <a:extLst>
                    <a:ext uri="{9D8B030D-6E8A-4147-A177-3AD203B41FA5}">
                      <a16:colId xmlns:a16="http://schemas.microsoft.com/office/drawing/2014/main" val="2806369599"/>
                    </a:ext>
                  </a:extLst>
                </a:gridCol>
                <a:gridCol w="1855909">
                  <a:extLst>
                    <a:ext uri="{9D8B030D-6E8A-4147-A177-3AD203B41FA5}">
                      <a16:colId xmlns:a16="http://schemas.microsoft.com/office/drawing/2014/main" val="2659715400"/>
                    </a:ext>
                  </a:extLst>
                </a:gridCol>
              </a:tblGrid>
              <a:tr h="678585">
                <a:tc>
                  <a:txBody>
                    <a:bodyPr/>
                    <a:lstStyle/>
                    <a:p>
                      <a:pPr lvl="0"/>
                      <a:r>
                        <a:rPr lang="de-DE" sz="2400" b="1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2400" b="1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2400" b="1" dirty="0"/>
                        <a:t>Frequency</a:t>
                      </a:r>
                      <a:r>
                        <a:rPr lang="de-DE" sz="2400" b="1" baseline="0" dirty="0"/>
                        <a:t> Scaling</a:t>
                      </a:r>
                      <a:endParaRPr lang="de-DE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461035"/>
                  </a:ext>
                </a:extLst>
              </a:tr>
              <a:tr h="376988">
                <a:tc>
                  <a:txBody>
                    <a:bodyPr/>
                    <a:lstStyle/>
                    <a:p>
                      <a:pPr lvl="0"/>
                      <a:r>
                        <a:rPr lang="de-DE" sz="2400" b="1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2400" b="1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2400" b="1" dirty="0"/>
                        <a:t>Power</a:t>
                      </a:r>
                      <a:r>
                        <a:rPr lang="de-DE" sz="2400" b="1" baseline="0" dirty="0"/>
                        <a:t> down</a:t>
                      </a:r>
                      <a:endParaRPr lang="de-DE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95759"/>
                  </a:ext>
                </a:extLst>
              </a:tr>
              <a:tr h="376988">
                <a:tc>
                  <a:txBody>
                    <a:bodyPr/>
                    <a:lstStyle/>
                    <a:p>
                      <a:pPr lvl="0"/>
                      <a:r>
                        <a:rPr lang="de-DE" sz="2400" b="1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2400" b="1"/>
                        <a:t>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2400" b="1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010925"/>
                  </a:ext>
                </a:extLst>
              </a:tr>
              <a:tr h="376988">
                <a:tc>
                  <a:txBody>
                    <a:bodyPr/>
                    <a:lstStyle/>
                    <a:p>
                      <a:pPr lvl="0"/>
                      <a:r>
                        <a:rPr lang="de-DE" sz="2400" b="1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2400" b="1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2400" b="1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88337"/>
                  </a:ext>
                </a:extLst>
              </a:tr>
              <a:tr h="376988">
                <a:tc>
                  <a:txBody>
                    <a:bodyPr/>
                    <a:lstStyle/>
                    <a:p>
                      <a:pPr lvl="0"/>
                      <a:r>
                        <a:rPr lang="de-DE" sz="2400" b="1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2400" b="1"/>
                        <a:t>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sz="2400" b="1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211683"/>
                  </a:ext>
                </a:extLst>
              </a:tr>
            </a:tbl>
          </a:graphicData>
        </a:graphic>
      </p:graphicFrame>
      <p:pic>
        <p:nvPicPr>
          <p:cNvPr id="11" name="Grafik 8">
            <a:extLst>
              <a:ext uri="{FF2B5EF4-FFF2-40B4-BE49-F238E27FC236}">
                <a16:creationId xmlns:a16="http://schemas.microsoft.com/office/drawing/2014/main" id="{5D35BA80-4B6D-E3E5-D504-802CC99D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44" y="1334049"/>
            <a:ext cx="3332850" cy="159747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CC4EF-824F-A43A-7F87-87D08450555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10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feil nach rechts 20">
            <a:extLst>
              <a:ext uri="{FF2B5EF4-FFF2-40B4-BE49-F238E27FC236}">
                <a16:creationId xmlns:a16="http://schemas.microsoft.com/office/drawing/2014/main" id="{57F19AEC-4F2C-DE57-B892-4A18589E0AB0}"/>
              </a:ext>
            </a:extLst>
          </p:cNvPr>
          <p:cNvSpPr/>
          <p:nvPr/>
        </p:nvSpPr>
        <p:spPr>
          <a:xfrm>
            <a:off x="4093092" y="3240505"/>
            <a:ext cx="1509820" cy="1128159"/>
          </a:xfrm>
          <a:custGeom>
            <a:avLst>
              <a:gd name="f0" fmla="val 1353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FFFF00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14D96-9A70-F00F-C06A-B2465603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8" y="937171"/>
            <a:ext cx="3515216" cy="51632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8DDDF-6308-3DF3-34AE-699DE8B93B51}"/>
              </a:ext>
            </a:extLst>
          </p:cNvPr>
          <p:cNvSpPr txBox="1"/>
          <p:nvPr/>
        </p:nvSpPr>
        <p:spPr>
          <a:xfrm>
            <a:off x="6103620" y="764993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Red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R=28 b=88 G=100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Blue</a:t>
            </a:r>
            <a:endParaRPr lang="en-US" sz="1800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R=103 b=35 G=60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Green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R=105 b=98 G=84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F5F4B1-C505-4C42-81E7-761EBF82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607" y="2870467"/>
            <a:ext cx="3124636" cy="2543530"/>
          </a:xfrm>
          <a:prstGeom prst="rect">
            <a:avLst/>
          </a:prstGeom>
        </p:spPr>
      </p:pic>
      <p:sp>
        <p:nvSpPr>
          <p:cNvPr id="4" name="Textfeld 10">
            <a:extLst>
              <a:ext uri="{FF2B5EF4-FFF2-40B4-BE49-F238E27FC236}">
                <a16:creationId xmlns:a16="http://schemas.microsoft.com/office/drawing/2014/main" id="{55B0E46E-CDEA-2A31-97B5-39F68BC131C4}"/>
              </a:ext>
            </a:extLst>
          </p:cNvPr>
          <p:cNvSpPr txBox="1"/>
          <p:nvPr/>
        </p:nvSpPr>
        <p:spPr>
          <a:xfrm>
            <a:off x="427244" y="91441"/>
            <a:ext cx="737974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l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Color Detection implementation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0DE97-DF82-1817-98F8-900CFB02008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18</a:t>
            </a:fld>
            <a:endParaRPr lang="en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7">
            <a:extLst>
              <a:ext uri="{FF2B5EF4-FFF2-40B4-BE49-F238E27FC236}">
                <a16:creationId xmlns:a16="http://schemas.microsoft.com/office/drawing/2014/main" id="{38F6E1CE-A47A-CAE1-C0CE-D280659C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78" y="2864769"/>
            <a:ext cx="2921965" cy="39932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feld 8">
            <a:extLst>
              <a:ext uri="{FF2B5EF4-FFF2-40B4-BE49-F238E27FC236}">
                <a16:creationId xmlns:a16="http://schemas.microsoft.com/office/drawing/2014/main" id="{E3F86DA3-CD2F-2AE7-FF30-9FC1C7BF15FF}"/>
              </a:ext>
            </a:extLst>
          </p:cNvPr>
          <p:cNvSpPr txBox="1"/>
          <p:nvPr/>
        </p:nvSpPr>
        <p:spPr>
          <a:xfrm>
            <a:off x="350626" y="1094491"/>
            <a:ext cx="2921965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When color blue is detected, call funtion Park()</a:t>
            </a:r>
          </a:p>
        </p:txBody>
      </p:sp>
      <p:sp>
        <p:nvSpPr>
          <p:cNvPr id="5" name="Pfeil nach unten 9">
            <a:extLst>
              <a:ext uri="{FF2B5EF4-FFF2-40B4-BE49-F238E27FC236}">
                <a16:creationId xmlns:a16="http://schemas.microsoft.com/office/drawing/2014/main" id="{AC2DB30F-25FB-D600-D9F6-2D55035A9463}"/>
              </a:ext>
            </a:extLst>
          </p:cNvPr>
          <p:cNvSpPr/>
          <p:nvPr/>
        </p:nvSpPr>
        <p:spPr>
          <a:xfrm>
            <a:off x="1267321" y="1835996"/>
            <a:ext cx="818150" cy="1028773"/>
          </a:xfrm>
          <a:custGeom>
            <a:avLst>
              <a:gd name="f0" fmla="val 1301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+- f8 0 f7"/>
              <a:gd name="f15" fmla="pin 0 f1 10800"/>
              <a:gd name="f16" fmla="pin 0 f0 216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19"/>
              <a:gd name="f27" fmla="+- 21600 0 f20"/>
              <a:gd name="f28" fmla="*/ 0 f21 1"/>
              <a:gd name="f29" fmla="*/ 21600 f21 1"/>
              <a:gd name="f30" fmla="*/ f19 f12 1"/>
              <a:gd name="f31" fmla="*/ f20 f13 1"/>
              <a:gd name="f32" fmla="+- f24 0 f3"/>
              <a:gd name="f33" fmla="+- f25 0 f3"/>
              <a:gd name="f34" fmla="*/ f27 f19 1"/>
              <a:gd name="f35" fmla="*/ f28 1 f21"/>
              <a:gd name="f36" fmla="*/ f29 1 f21"/>
              <a:gd name="f37" fmla="*/ f26 f12 1"/>
              <a:gd name="f38" fmla="*/ f34 1 10800"/>
              <a:gd name="f39" fmla="*/ f35 f13 1"/>
              <a:gd name="f40" fmla="*/ f35 f12 1"/>
              <a:gd name="f41" fmla="*/ f36 f12 1"/>
              <a:gd name="f42" fmla="+- f20 f38 0"/>
              <a:gd name="f43" fmla="*/ f42 f13 1"/>
            </a:gdLst>
            <a:ahLst>
              <a:ahXY gdRefX="f1" minX="f7" maxX="f9" gdRefY="f0" minY="f7" maxY="f8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0" y="f31"/>
              </a:cxn>
              <a:cxn ang="f33">
                <a:pos x="f41" y="f31"/>
              </a:cxn>
            </a:cxnLst>
            <a:rect l="f30" t="f39" r="f37" b="f43"/>
            <a:pathLst>
              <a:path w="21600" h="21600">
                <a:moveTo>
                  <a:pt x="f19" y="f7"/>
                </a:moveTo>
                <a:lnTo>
                  <a:pt x="f19" y="f20"/>
                </a:lnTo>
                <a:lnTo>
                  <a:pt x="f7" y="f20"/>
                </a:lnTo>
                <a:lnTo>
                  <a:pt x="f9" y="f8"/>
                </a:lnTo>
                <a:lnTo>
                  <a:pt x="f8" y="f20"/>
                </a:lnTo>
                <a:lnTo>
                  <a:pt x="f26" y="f20"/>
                </a:lnTo>
                <a:lnTo>
                  <a:pt x="f26" y="f7"/>
                </a:lnTo>
                <a:close/>
              </a:path>
            </a:pathLst>
          </a:custGeom>
          <a:solidFill>
            <a:srgbClr val="92D050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feld 10">
            <a:extLst>
              <a:ext uri="{FF2B5EF4-FFF2-40B4-BE49-F238E27FC236}">
                <a16:creationId xmlns:a16="http://schemas.microsoft.com/office/drawing/2014/main" id="{2A7D5B14-C646-E68F-2337-F342B088636E}"/>
              </a:ext>
            </a:extLst>
          </p:cNvPr>
          <p:cNvSpPr txBox="1"/>
          <p:nvPr/>
        </p:nvSpPr>
        <p:spPr>
          <a:xfrm>
            <a:off x="3737811" y="3128208"/>
            <a:ext cx="2294019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When color is red detected, call function avoidObstacle()</a:t>
            </a:r>
          </a:p>
        </p:txBody>
      </p:sp>
      <p:sp>
        <p:nvSpPr>
          <p:cNvPr id="7" name="Pfeil nach rechts 11">
            <a:extLst>
              <a:ext uri="{FF2B5EF4-FFF2-40B4-BE49-F238E27FC236}">
                <a16:creationId xmlns:a16="http://schemas.microsoft.com/office/drawing/2014/main" id="{4640AE06-03BE-547B-8A16-B7A627765BB3}"/>
              </a:ext>
            </a:extLst>
          </p:cNvPr>
          <p:cNvSpPr/>
          <p:nvPr/>
        </p:nvSpPr>
        <p:spPr>
          <a:xfrm>
            <a:off x="5678908" y="3561350"/>
            <a:ext cx="770025" cy="625641"/>
          </a:xfrm>
          <a:custGeom>
            <a:avLst>
              <a:gd name="f0" fmla="val 12825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6B52C723-F473-F814-B419-93DEE2F7131A}"/>
              </a:ext>
            </a:extLst>
          </p:cNvPr>
          <p:cNvSpPr txBox="1"/>
          <p:nvPr/>
        </p:nvSpPr>
        <p:spPr>
          <a:xfrm>
            <a:off x="334578" y="49761"/>
            <a:ext cx="8376278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LINE FOLLOWING CODE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C8A583-ECE2-F440-3260-D6B7D07D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310" y="1032053"/>
            <a:ext cx="5115639" cy="51156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2AAC5B-A550-83CE-652C-63AC927D247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78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y robot on a track&#10;&#10;Description automatically generated">
            <a:extLst>
              <a:ext uri="{FF2B5EF4-FFF2-40B4-BE49-F238E27FC236}">
                <a16:creationId xmlns:a16="http://schemas.microsoft.com/office/drawing/2014/main" id="{295DB448-3B14-9CC4-AB2B-8ABB9902F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r="821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B57BB-4F0A-0FB5-28B3-5A8C87FD5B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>
              <a:lnSpc>
                <a:spcPct val="90000"/>
              </a:lnSpc>
              <a:spcBef>
                <a:spcPct val="0"/>
              </a:spcBef>
            </a:pP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Line Following Robot with Obstacle avoidance based on Color. 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989CCB-F7F8-35AA-B74A-F96786A998B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2</a:t>
            </a:fld>
            <a:endParaRPr lang="en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6B52C723-F473-F814-B419-93DEE2F7131A}"/>
              </a:ext>
            </a:extLst>
          </p:cNvPr>
          <p:cNvSpPr txBox="1"/>
          <p:nvPr/>
        </p:nvSpPr>
        <p:spPr>
          <a:xfrm>
            <a:off x="640080" y="6675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 anchorCtr="0" compatLnSpc="1">
            <a:norm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LINE DETECTION IMPLEMENTATION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iagram of a vehicle with wheels">
            <a:extLst>
              <a:ext uri="{FF2B5EF4-FFF2-40B4-BE49-F238E27FC236}">
                <a16:creationId xmlns:a16="http://schemas.microsoft.com/office/drawing/2014/main" id="{CD77EE67-4064-5B78-BFAA-D81DE5BB3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84" y="2610545"/>
            <a:ext cx="2553566" cy="3609281"/>
          </a:xfrm>
          <a:prstGeom prst="rect">
            <a:avLst/>
          </a:prstGeom>
        </p:spPr>
      </p:pic>
      <p:pic>
        <p:nvPicPr>
          <p:cNvPr id="9" name="Picture 8" descr="A diagram of a vehicle with wheels&#10;&#10;Description automatically generated">
            <a:extLst>
              <a:ext uri="{FF2B5EF4-FFF2-40B4-BE49-F238E27FC236}">
                <a16:creationId xmlns:a16="http://schemas.microsoft.com/office/drawing/2014/main" id="{AAB761FE-3781-0685-364A-14400A535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89" y="2610546"/>
            <a:ext cx="2553566" cy="3609280"/>
          </a:xfrm>
          <a:prstGeom prst="rect">
            <a:avLst/>
          </a:prstGeom>
        </p:spPr>
      </p:pic>
      <p:pic>
        <p:nvPicPr>
          <p:cNvPr id="6" name="Picture 5" descr="A grey vehicle with blue wheels and white text&#10;&#10;Description automatically generated">
            <a:extLst>
              <a:ext uri="{FF2B5EF4-FFF2-40B4-BE49-F238E27FC236}">
                <a16:creationId xmlns:a16="http://schemas.microsoft.com/office/drawing/2014/main" id="{44966F8C-22FF-D6E1-AB6C-12085B902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5" y="2610546"/>
            <a:ext cx="2553565" cy="3609279"/>
          </a:xfrm>
          <a:prstGeom prst="rect">
            <a:avLst/>
          </a:prstGeom>
        </p:spPr>
      </p:pic>
      <p:pic>
        <p:nvPicPr>
          <p:cNvPr id="3" name="Picture 2" descr="A diagram of a car&#10;&#10;Description automatically generated">
            <a:extLst>
              <a:ext uri="{FF2B5EF4-FFF2-40B4-BE49-F238E27FC236}">
                <a16:creationId xmlns:a16="http://schemas.microsoft.com/office/drawing/2014/main" id="{355364C2-DE94-2CDF-1B33-75EC23200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49" y="2610546"/>
            <a:ext cx="2553565" cy="36092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B5F3E-5B65-CC24-17E9-3B2E6C5B122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055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Hardware Implemetation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5" y="1697963"/>
            <a:ext cx="10170697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Circuit :</a:t>
            </a: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8" name="Picture 7" descr="A circuit board with wires&#10;&#10;Description automatically generated">
            <a:extLst>
              <a:ext uri="{FF2B5EF4-FFF2-40B4-BE49-F238E27FC236}">
                <a16:creationId xmlns:a16="http://schemas.microsoft.com/office/drawing/2014/main" id="{84D93BD7-D2F0-AC5D-023F-403F7D71E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2" y="2440432"/>
            <a:ext cx="6251448" cy="39969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E7236-A5AB-9038-7FEB-E5453249685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06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Hardware Implemetation</a:t>
            </a:r>
            <a:endParaRPr lang="-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5E4ED-E56C-9FC8-6D42-726AFADB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88" y="2721949"/>
            <a:ext cx="4704048" cy="2967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7B516-6D9D-EF56-15E0-35313C29DEFF}"/>
              </a:ext>
            </a:extLst>
          </p:cNvPr>
          <p:cNvSpPr txBox="1"/>
          <p:nvPr/>
        </p:nvSpPr>
        <p:spPr>
          <a:xfrm>
            <a:off x="810306" y="2076841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Laser Cutting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  <a:ea typeface="+mn-ea"/>
                <a:cs typeface="Times New Roman" pitchFamily="18"/>
              </a:rPr>
              <a:t>:</a:t>
            </a:r>
            <a:r>
              <a:rPr kumimoji="0" lang="-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  <a:ea typeface="+mn-ea"/>
                <a:cs typeface="Times New Roman" pitchFamily="18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C59CD8-04AA-A368-87E6-0FA14572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478" y="2721949"/>
            <a:ext cx="4943213" cy="29671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DBE52-F683-F293-0D37-24D5031FE13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392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Hardware Implemetation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5" y="1697963"/>
            <a:ext cx="10170697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CAD:</a:t>
            </a: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 descr="A drawing of a mechanical device">
            <a:extLst>
              <a:ext uri="{FF2B5EF4-FFF2-40B4-BE49-F238E27FC236}">
                <a16:creationId xmlns:a16="http://schemas.microsoft.com/office/drawing/2014/main" id="{470688A0-023A-81F2-4FD9-279BD379C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" t="38222" r="38532" b="24759"/>
          <a:stretch/>
        </p:blipFill>
        <p:spPr>
          <a:xfrm>
            <a:off x="693435" y="2447365"/>
            <a:ext cx="4299865" cy="2369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C9D3E-B3D7-78BB-B8A2-FC59F2CA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87" y="2227076"/>
            <a:ext cx="4213341" cy="28189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1FC40-C477-482D-F22D-BF0DBE08222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545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Hardware Implemetation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5" y="1697963"/>
            <a:ext cx="10170697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CAD: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BF53F-DCBC-E212-FDDA-DC97CAB7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24" y="1697963"/>
            <a:ext cx="7667229" cy="4351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50A0FB-B4E3-18BA-3081-EE88C3E71518}"/>
              </a:ext>
            </a:extLst>
          </p:cNvPr>
          <p:cNvSpPr txBox="1"/>
          <p:nvPr/>
        </p:nvSpPr>
        <p:spPr>
          <a:xfrm>
            <a:off x="276606" y="641730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https://www.thingiverse.com/thing:1566007</a:t>
            </a: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8F3A4-0895-BAA6-C948-678D419E44E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459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Hardware Implemetation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5" y="1697963"/>
            <a:ext cx="10170697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CAD:</a:t>
            </a: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8" name="Picture 7" descr="A drawing of a small robot&#10;&#10;Description automatically generated with medium confidence">
            <a:extLst>
              <a:ext uri="{FF2B5EF4-FFF2-40B4-BE49-F238E27FC236}">
                <a16:creationId xmlns:a16="http://schemas.microsoft.com/office/drawing/2014/main" id="{11E00C90-FF5E-7DAC-8C05-4A89B6E6D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44404"/>
          <a:stretch/>
        </p:blipFill>
        <p:spPr>
          <a:xfrm>
            <a:off x="7359589" y="2348192"/>
            <a:ext cx="3504543" cy="4070896"/>
          </a:xfrm>
          <a:prstGeom prst="rect">
            <a:avLst/>
          </a:prstGeom>
        </p:spPr>
      </p:pic>
      <p:pic>
        <p:nvPicPr>
          <p:cNvPr id="10" name="Picture 9" descr="A drawing of a robot&#10;&#10;Description automatically generated">
            <a:extLst>
              <a:ext uri="{FF2B5EF4-FFF2-40B4-BE49-F238E27FC236}">
                <a16:creationId xmlns:a16="http://schemas.microsoft.com/office/drawing/2014/main" id="{C20C4385-05FD-FA39-D549-4834882EA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7" t="21200" r="9384" b="39600"/>
          <a:stretch/>
        </p:blipFill>
        <p:spPr>
          <a:xfrm>
            <a:off x="813590" y="2960840"/>
            <a:ext cx="4965193" cy="2688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D0041-D2BB-FE35-1269-FB3BC6C7EBC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545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Hardware Implemetation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5" y="1697963"/>
            <a:ext cx="10170697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Final CAD Assembly:</a:t>
            </a: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F840A86B-AC39-565F-012A-F75F0B6E9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5" t="56000" r="18859" b="15160"/>
          <a:stretch/>
        </p:blipFill>
        <p:spPr>
          <a:xfrm>
            <a:off x="594359" y="3090672"/>
            <a:ext cx="4434841" cy="1977811"/>
          </a:xfrm>
          <a:prstGeom prst="rect">
            <a:avLst/>
          </a:prstGeom>
        </p:spPr>
      </p:pic>
      <p:pic>
        <p:nvPicPr>
          <p:cNvPr id="6" name="Picture 5" descr="A drawing of a machine&#10;&#10;Description automatically generated">
            <a:extLst>
              <a:ext uri="{FF2B5EF4-FFF2-40B4-BE49-F238E27FC236}">
                <a16:creationId xmlns:a16="http://schemas.microsoft.com/office/drawing/2014/main" id="{EFA50FD7-0E04-0C03-2098-DDD82695D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10" r="33692" b="7503"/>
          <a:stretch/>
        </p:blipFill>
        <p:spPr>
          <a:xfrm>
            <a:off x="5336371" y="3221724"/>
            <a:ext cx="5886635" cy="2029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32E3D-0C11-E0A9-3A30-D9159CE3C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223" y="1606308"/>
            <a:ext cx="3666745" cy="13746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9561F-68C3-3B9D-C4EA-C5AF570D8BA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51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Hardware Implemetation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5" y="1697963"/>
            <a:ext cx="10170697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Final Assembly:</a:t>
            </a: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7" name="Picture 6" descr="A wooden toy car on a black surface&#10;&#10;Description automatically generated">
            <a:extLst>
              <a:ext uri="{FF2B5EF4-FFF2-40B4-BE49-F238E27FC236}">
                <a16:creationId xmlns:a16="http://schemas.microsoft.com/office/drawing/2014/main" id="{04C5A94D-55D2-CC68-5C64-93FDC5B9F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93435" y="2621293"/>
            <a:ext cx="3916136" cy="2937102"/>
          </a:xfrm>
          <a:prstGeom prst="rect">
            <a:avLst/>
          </a:prstGeom>
        </p:spPr>
      </p:pic>
      <p:pic>
        <p:nvPicPr>
          <p:cNvPr id="9" name="Picture 8" descr="A wooden toy car on a track&#10;&#10;Description automatically generated">
            <a:extLst>
              <a:ext uri="{FF2B5EF4-FFF2-40B4-BE49-F238E27FC236}">
                <a16:creationId xmlns:a16="http://schemas.microsoft.com/office/drawing/2014/main" id="{97577547-8088-B73E-2C8F-52B743FA9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08" y="2350008"/>
            <a:ext cx="4364736" cy="32735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C971A-3117-BDB4-33F7-798D4C971D9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553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Hardware Implemetation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5" y="1697963"/>
            <a:ext cx="10170697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Final Assembly:</a:t>
            </a: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 descr="A toy robot on a track&#10;&#10;Description automatically generated">
            <a:extLst>
              <a:ext uri="{FF2B5EF4-FFF2-40B4-BE49-F238E27FC236}">
                <a16:creationId xmlns:a16="http://schemas.microsoft.com/office/drawing/2014/main" id="{5EA242EB-3337-13F9-F461-16816F43E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4" y="2715768"/>
            <a:ext cx="3713464" cy="2785098"/>
          </a:xfrm>
          <a:prstGeom prst="rect">
            <a:avLst/>
          </a:prstGeom>
        </p:spPr>
      </p:pic>
      <p:pic>
        <p:nvPicPr>
          <p:cNvPr id="8" name="Picture 7" descr="A wooden toy car on a black surface&#10;&#10;Description automatically generated">
            <a:extLst>
              <a:ext uri="{FF2B5EF4-FFF2-40B4-BE49-F238E27FC236}">
                <a16:creationId xmlns:a16="http://schemas.microsoft.com/office/drawing/2014/main" id="{CD9EB451-1A44-C637-99F5-739F2FC59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3" y="2441448"/>
            <a:ext cx="4218432" cy="31638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1D0A-22BE-D8EA-98F5-838A50EA8DE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15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50097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 Explanation  </a:t>
            </a: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720867" y="1840923"/>
            <a:ext cx="8532861" cy="369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Step 1: Declare Variables </a:t>
            </a:r>
            <a:endParaRPr lang="de-DE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526A4-C3C3-156B-9D23-C4B155CB2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365" y="1840923"/>
            <a:ext cx="4486901" cy="42963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163ED-5C9C-A8DB-3C2E-A6BDA4C27F5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214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D69A-750E-5945-A800-244B2D793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564" y="1267376"/>
            <a:ext cx="10363196" cy="918459"/>
          </a:xfrm>
        </p:spPr>
        <p:txBody>
          <a:bodyPr/>
          <a:lstStyle/>
          <a:p>
            <a:pPr lvl="0">
              <a:lnSpc>
                <a:spcPct val="107000"/>
              </a:lnSpc>
              <a:spcBef>
                <a:spcPts val="265"/>
              </a:spcBef>
            </a:pPr>
            <a:r>
              <a:rPr lang="de-DE" sz="5867">
                <a:latin typeface="Times New Roman" pitchFamily="18"/>
                <a:cs typeface="Times New Roman" pitchFamily="18"/>
              </a:rPr>
              <a:t>Presented By</a:t>
            </a:r>
            <a:endParaRPr lang="-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075BC-FEFF-3C61-A2B0-62C3AF9B336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1996" y="2494547"/>
            <a:ext cx="8539353" cy="3418356"/>
          </a:xfrm>
        </p:spPr>
        <p:txBody>
          <a:bodyPr/>
          <a:lstStyle/>
          <a:p>
            <a:pPr lvl="0"/>
            <a:r>
              <a:rPr lang="de-DE" b="1">
                <a:latin typeface="Times New Roman" pitchFamily="18"/>
                <a:cs typeface="Times New Roman" pitchFamily="18"/>
              </a:rPr>
              <a:t>Moye Nyuysoni Glein Perry</a:t>
            </a:r>
          </a:p>
          <a:p>
            <a:pPr lvl="0"/>
            <a:r>
              <a:rPr lang="de-DE" i="1">
                <a:latin typeface="Times New Roman" pitchFamily="18"/>
                <a:cs typeface="Times New Roman" pitchFamily="18"/>
              </a:rPr>
              <a:t> </a:t>
            </a:r>
            <a:r>
              <a:rPr lang="es-ES" i="1">
                <a:latin typeface="Times New Roman" pitchFamily="18"/>
                <a:cs typeface="Times New Roman" pitchFamily="1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moye-nyuysoni.glein-perry@stud.hshl.de</a:t>
            </a:r>
            <a:endParaRPr lang="es-ES" i="1">
              <a:latin typeface="Times New Roman" pitchFamily="18"/>
              <a:cs typeface="Times New Roman" pitchFamily="18"/>
            </a:endParaRPr>
          </a:p>
          <a:p>
            <a:pPr lvl="0"/>
            <a:r>
              <a:rPr lang="fi-FI" b="1">
                <a:latin typeface="Times New Roman" pitchFamily="18"/>
                <a:cs typeface="Times New Roman" pitchFamily="18"/>
              </a:rPr>
              <a:t>Md. Tawhidur Rahman Tuhin </a:t>
            </a:r>
          </a:p>
          <a:p>
            <a:pPr lvl="0"/>
            <a:r>
              <a:rPr lang="fi-FI" i="1">
                <a:latin typeface="Times New Roman" pitchFamily="18"/>
                <a:cs typeface="Times New Roman" pitchFamily="18"/>
              </a:rPr>
              <a:t>md-tawhidur-rahman.tuhin@stud.hshl.de </a:t>
            </a:r>
          </a:p>
          <a:p>
            <a:pPr lvl="0"/>
            <a:r>
              <a:rPr lang="fi-FI" b="1">
                <a:latin typeface="Times New Roman" pitchFamily="18"/>
                <a:cs typeface="Times New Roman" pitchFamily="18"/>
              </a:rPr>
              <a:t>Raihan Uddin</a:t>
            </a:r>
          </a:p>
          <a:p>
            <a:pPr lvl="0"/>
            <a:r>
              <a:rPr lang="fi-FI" i="1">
                <a:latin typeface="Times New Roman" pitchFamily="18"/>
                <a:cs typeface="Times New Roman" pitchFamily="18"/>
              </a:rPr>
              <a:t> raihan.uddin@stud.hshl.de </a:t>
            </a:r>
          </a:p>
          <a:p>
            <a:pPr lvl="0"/>
            <a:r>
              <a:rPr lang="es-ES" b="1">
                <a:latin typeface="Times New Roman" pitchFamily="18"/>
                <a:cs typeface="Times New Roman" pitchFamily="18"/>
              </a:rPr>
              <a:t>Bodrul Amin Murad </a:t>
            </a:r>
          </a:p>
          <a:p>
            <a:pPr lvl="0"/>
            <a:r>
              <a:rPr lang="es-ES" i="1">
                <a:latin typeface="Times New Roman" pitchFamily="18"/>
                <a:cs typeface="Times New Roman" pitchFamily="18"/>
              </a:rPr>
              <a:t>bodrul-amin.murad@stud.hshl.de</a:t>
            </a:r>
            <a:endParaRPr lang="fi-FI" i="1">
              <a:latin typeface="Times New Roman" pitchFamily="18"/>
              <a:cs typeface="Times New Roman" pitchFamily="18"/>
            </a:endParaRPr>
          </a:p>
          <a:p>
            <a:pPr lvl="0"/>
            <a:endParaRPr lang="es-ES"/>
          </a:p>
          <a:p>
            <a:pPr lvl="0"/>
            <a:endParaRPr lang="-" i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8A218-1969-7505-FA01-5FEF184635F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3</a:t>
            </a:fld>
            <a:endParaRPr lang="en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50097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 Explanation  </a:t>
            </a: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720867" y="1840923"/>
            <a:ext cx="8532861" cy="369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Step 2: Creation of Enum State, setting current state and pin declarations </a:t>
            </a:r>
            <a:endParaRPr lang="de-DE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393AE-8F08-B8C5-E277-86E40DBB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32" y="2210255"/>
            <a:ext cx="5357455" cy="45393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F6165-C956-8CA5-0916-4F7C79EB391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959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50097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 Explanation  </a:t>
            </a: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720867" y="1840923"/>
            <a:ext cx="8532861" cy="369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Step 3: Mian Loop</a:t>
            </a:r>
            <a:endParaRPr lang="de-DE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64CC5-4BE2-DB02-5E73-5D88EAB3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570" y="788682"/>
            <a:ext cx="4924945" cy="52806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BA0B-D0DF-299F-A67D-7F9A362FFE3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47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50097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 Explanation  </a:t>
            </a: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720867" y="1840923"/>
            <a:ext cx="8532861" cy="369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Step 4: Mian Loop</a:t>
            </a:r>
            <a:endParaRPr lang="de-DE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61A7A-2FE6-2EDB-6990-BE3306C91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4262"/>
          <a:stretch/>
        </p:blipFill>
        <p:spPr>
          <a:xfrm>
            <a:off x="4470805" y="2095852"/>
            <a:ext cx="5249008" cy="35879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A4419-F16A-C888-52FC-F8A5A5D3C34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254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50097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 Explanation  </a:t>
            </a: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720867" y="1840923"/>
            <a:ext cx="8532861" cy="369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Step 4: Important Functions</a:t>
            </a:r>
            <a:endParaRPr lang="de-DE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89FC2-C5E8-A297-ADB1-BB08196D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97" y="2085046"/>
            <a:ext cx="3658111" cy="35533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849E-0F56-DF0D-1416-B8041F4108D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94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50097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Assembly Instructions of the vehicle (hardware): </a:t>
            </a: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5" y="2165857"/>
            <a:ext cx="8532861" cy="313932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Step 1: Prepare the chassis</a:t>
            </a:r>
            <a:endParaRPr lang="de-DE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Install the Front Wheel:</a:t>
            </a:r>
            <a:endParaRPr lang="de-DE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We have screwed the Front Wheel to the bottom of the chassis. So it can spin effortlessly.            </a:t>
            </a:r>
            <a:endParaRPr lang="en-US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Attach the Tires</a:t>
            </a:r>
            <a:endParaRPr lang="de-DE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Placed the tires along with the motors at the back of the chassis. The tires will touch the ground when they are attached to the chassis.  </a:t>
            </a: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Step 2: Install the motors:</a:t>
            </a:r>
            <a:endParaRPr lang="de-DE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Assemble the Motors:</a:t>
            </a:r>
            <a:endParaRPr lang="de-DE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Connected the motors to the wheels on the back of the chassis.</a:t>
            </a:r>
            <a:endParaRPr lang="de-DE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Designed a holder for the motors that will keep them stable while the car is moving.</a:t>
            </a:r>
            <a:endParaRPr lang="-" i="1" kern="0" dirty="0">
              <a:solidFill>
                <a:srgbClr val="000000"/>
              </a:solidFill>
              <a:latin typeface="Times New Roman" pitchFamily="18"/>
              <a:cs typeface="Times New Roman" pitchFamily="1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B02CD-D245-5491-388A-6603E60CF40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62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50097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Assembly Instructions of the vehicle (hardware): </a:t>
            </a: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5" y="1611859"/>
            <a:ext cx="8532861" cy="424731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Connect Motors to Motor Shield: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For Motor 1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Enable pin (</a:t>
            </a:r>
            <a:r>
              <a:rPr lang="en-GB" i="1" kern="0" dirty="0" err="1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enA</a:t>
            </a: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): Arduino pin 10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Input pin (in1): Arduino pin 6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Input pin (in2): Arduino pin 7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For Motor 2: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Enable pin (</a:t>
            </a:r>
            <a:r>
              <a:rPr lang="en-GB" i="1" kern="0" dirty="0" err="1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enB</a:t>
            </a: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): Arduino pin 9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Input pin (in3): Arduino pin 12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Input pin (in4): Arduino pin 8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Position the Arduino Uno: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We placed the Arduino Uno in the centre of the chassis. </a:t>
            </a: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 </a:t>
            </a: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Attach the Motor Shield to the Arduino:</a:t>
            </a: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Next, we positioned the motor shield alongside the Arduino Uno and ensured that the pins were correctly aligned.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A8E23-4333-9C22-A269-B0F02E77D1F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954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50097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Assembly Instructions of the vehicle (hardware): </a:t>
            </a: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93435" y="1473359"/>
            <a:ext cx="8532861" cy="45243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Step 3: Connect the IR Sensors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Position the IR Sensors: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We installed the IR Sensors in front of the vehicle. There is a space between two sensors that detect the track line on both sides.</a:t>
            </a: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 </a:t>
            </a: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Connect IR Sensors to the Arduino: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We linked the right infrared sensor to Arduino pin 5.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The left infrared sensor is connected to Arduino 4.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Step 4: Install the Ultrasonic Sensors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Position the Ultrasonic Sensors: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We installed the Ultrasonic Sensors in front of the vehicle. It will face the forward track to detect the obstacle.</a:t>
            </a: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 </a:t>
            </a: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Connect Ultrasonic Sensors to the Arduino: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The trig pin is connected to Arduino pin 2.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The echo pin is connected to Arduino pin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23CE8-CB3E-B951-C6D5-99FC2C0B514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897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50097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Assembly Instructions of the vehicle (hardware): </a:t>
            </a: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968980" y="3070006"/>
            <a:ext cx="8532861" cy="147732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Step 5:  Delivering the System Power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Connect the battery: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Next, we connected the battery to the Arduino’s power jack.</a:t>
            </a:r>
          </a:p>
          <a:p>
            <a:pPr marL="285750" indent="-285750">
              <a:buSzPct val="100000"/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Connected the battery to the breadboard, then use it to power the Arduino and motor shield.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526CB-E7ED-9D51-581B-69318CBA111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901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F6377-0C8A-5F7F-E0F1-63E398B7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24" y="169958"/>
            <a:ext cx="3172570" cy="430887"/>
          </a:xfrm>
        </p:spPr>
        <p:txBody>
          <a:bodyPr/>
          <a:lstStyle/>
          <a:p>
            <a:r>
              <a:rPr lang="en-US" sz="2800" dirty="0"/>
              <a:t>CHALLENGES</a:t>
            </a:r>
            <a:endParaRPr lang="de-DE" sz="2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CDF2C7-9772-ED6A-B685-2DCB1DEB293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0587" y="811032"/>
            <a:ext cx="10909189" cy="777648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Sensor calibration: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IR sensors and colorimetric sensors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Motor speed optimization: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Two motors speed variation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READ/WRITE integration: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Different signals for the microcontroller for expected output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Environmental variable feeds: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Both IR and colorimetric are light sensitive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Maneuver: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The car needs to avoid obstacle and come to line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Motor speed optimization: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Two motors speed variation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A4045-1590-5A36-DCE6-D6882E28526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020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243E86-69CE-C580-6DEC-DD664F82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24" y="138153"/>
            <a:ext cx="1224500" cy="369335"/>
          </a:xfrm>
        </p:spPr>
        <p:txBody>
          <a:bodyPr/>
          <a:lstStyle/>
          <a:p>
            <a:r>
              <a:rPr lang="en-US" dirty="0"/>
              <a:t>RESULTS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20CD9C-7035-A296-402D-C100B7DA3CC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123" y="874644"/>
            <a:ext cx="11139777" cy="5242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Line detection: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/>
              <a:t>	</a:t>
            </a: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Following white line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Obstacle detection: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/>
              <a:t>	</a:t>
            </a: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Obstacle detected in &lt;7mm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Obstacle avoidance: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Based on color-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Avoid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Park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Align with the line:</a:t>
            </a:r>
          </a:p>
          <a:p>
            <a:pPr marL="285750" lvl="1" indent="-285750">
              <a:buFont typeface="Wingdings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/>
              <a:t>	</a:t>
            </a:r>
            <a:r>
              <a:rPr lang="en-US" sz="1800" i="1" kern="0" dirty="0">
                <a:latin typeface="Times New Roman" pitchFamily="18"/>
                <a:ea typeface="+mn-ea"/>
                <a:cs typeface="Times New Roman" pitchFamily="18"/>
              </a:rPr>
              <a:t>After de-tracking, align with line again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237A-0326-7D9F-6DDB-47B3E6FA806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763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D69A-750E-5945-A800-244B2D793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564" y="1267376"/>
            <a:ext cx="10363196" cy="918459"/>
          </a:xfrm>
        </p:spPr>
        <p:txBody>
          <a:bodyPr/>
          <a:lstStyle/>
          <a:p>
            <a:pPr lvl="0">
              <a:lnSpc>
                <a:spcPct val="107000"/>
              </a:lnSpc>
              <a:spcBef>
                <a:spcPts val="265"/>
              </a:spcBef>
            </a:pPr>
            <a:r>
              <a:rPr lang="de-DE" sz="5867" dirty="0">
                <a:latin typeface="Times New Roman" pitchFamily="18"/>
                <a:cs typeface="Times New Roman" pitchFamily="18"/>
              </a:rPr>
              <a:t>Github </a:t>
            </a:r>
            <a:endParaRPr lang="-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66B8F-DBCB-8789-7B14-4B3023EC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85" y="1190625"/>
            <a:ext cx="7724775" cy="47434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DFB88-B4FB-22D9-7BA5-1E5BA6D00E0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84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66586-C195-EF31-735B-48372B59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18" y="114299"/>
            <a:ext cx="2011680" cy="369335"/>
          </a:xfrm>
        </p:spPr>
        <p:txBody>
          <a:bodyPr/>
          <a:lstStyle/>
          <a:p>
            <a:r>
              <a:rPr lang="en-US" dirty="0"/>
              <a:t>CONCLUSION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5501BA-F8E2-1EBF-2E52-4D58002611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61174" y="1025719"/>
            <a:ext cx="10901239" cy="461664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Requirements engineering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SYSml</a:t>
            </a:r>
            <a:r>
              <a:rPr lang="en-US" sz="2000" dirty="0"/>
              <a:t>		Requirement specifications		Prototyping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Prototype design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TinkerCAD</a:t>
            </a:r>
            <a:r>
              <a:rPr lang="en-US" sz="2000" dirty="0"/>
              <a:t>	</a:t>
            </a:r>
            <a:r>
              <a:rPr lang="en-US" sz="2000" dirty="0" err="1"/>
              <a:t>Solidworks</a:t>
            </a:r>
            <a:r>
              <a:rPr lang="en-US" sz="2000" dirty="0"/>
              <a:t>	3D printed parts		Assemble	</a:t>
            </a:r>
            <a:endParaRPr lang="de-DE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Hardware and software integration:</a:t>
            </a:r>
          </a:p>
          <a:p>
            <a:r>
              <a:rPr lang="en-US" sz="2000" dirty="0"/>
              <a:t>	Coded in C in Arduino IDE to communicate with microcontroller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Arduino Uno behavior</a:t>
            </a:r>
          </a:p>
          <a:p>
            <a:r>
              <a:rPr lang="en-US" sz="2000" dirty="0"/>
              <a:t>	Digital input		Arduino Uno		Digital Output									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Algorithm design:</a:t>
            </a:r>
          </a:p>
          <a:p>
            <a:r>
              <a:rPr lang="en-US" sz="2000" dirty="0"/>
              <a:t>	Process input signals			Execute control algorithms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147E88E6-53C5-21D8-E61D-C5531C5BF766}"/>
              </a:ext>
            </a:extLst>
          </p:cNvPr>
          <p:cNvSpPr/>
          <p:nvPr/>
        </p:nvSpPr>
        <p:spPr>
          <a:xfrm>
            <a:off x="2298588" y="1769165"/>
            <a:ext cx="612251" cy="87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6B877FF3-205A-AC75-A91F-A7985C8DA2FF}"/>
              </a:ext>
            </a:extLst>
          </p:cNvPr>
          <p:cNvSpPr/>
          <p:nvPr/>
        </p:nvSpPr>
        <p:spPr>
          <a:xfrm>
            <a:off x="6663193" y="1769165"/>
            <a:ext cx="612251" cy="87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0D50608-1E23-9546-902F-34CB502CE3B9}"/>
              </a:ext>
            </a:extLst>
          </p:cNvPr>
          <p:cNvSpPr/>
          <p:nvPr/>
        </p:nvSpPr>
        <p:spPr>
          <a:xfrm>
            <a:off x="2570257" y="2660124"/>
            <a:ext cx="612251" cy="87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5DF1234-89F0-9FFB-EA29-57B4053557AD}"/>
              </a:ext>
            </a:extLst>
          </p:cNvPr>
          <p:cNvSpPr/>
          <p:nvPr/>
        </p:nvSpPr>
        <p:spPr>
          <a:xfrm>
            <a:off x="4390442" y="2660124"/>
            <a:ext cx="612251" cy="87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63E0082-92B4-1AAF-4598-DE26CD68A6B2}"/>
              </a:ext>
            </a:extLst>
          </p:cNvPr>
          <p:cNvSpPr/>
          <p:nvPr/>
        </p:nvSpPr>
        <p:spPr>
          <a:xfrm>
            <a:off x="6883183" y="2660124"/>
            <a:ext cx="612251" cy="87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80A066D3-01FD-AEBD-F7B5-FAFB3D86E096}"/>
              </a:ext>
            </a:extLst>
          </p:cNvPr>
          <p:cNvSpPr/>
          <p:nvPr/>
        </p:nvSpPr>
        <p:spPr>
          <a:xfrm>
            <a:off x="3006918" y="4445609"/>
            <a:ext cx="815341" cy="1961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C19E3BCB-381D-A2BD-DD59-4861F337415F}"/>
              </a:ext>
            </a:extLst>
          </p:cNvPr>
          <p:cNvSpPr/>
          <p:nvPr/>
        </p:nvSpPr>
        <p:spPr>
          <a:xfrm>
            <a:off x="5669280" y="4445609"/>
            <a:ext cx="993913" cy="1961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3F3AB20-BE8B-AE19-0CB0-194620BA1C19}"/>
              </a:ext>
            </a:extLst>
          </p:cNvPr>
          <p:cNvSpPr/>
          <p:nvPr/>
        </p:nvSpPr>
        <p:spPr>
          <a:xfrm>
            <a:off x="4334783" y="5369284"/>
            <a:ext cx="993913" cy="1961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FB4309-D1C7-B8D6-737A-28C7BD9557E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9232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043F359-A5DB-121B-94A0-A7C156794D8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28800" y="3013501"/>
            <a:ext cx="8534396" cy="491417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  <a:endParaRPr lang="de-DE" sz="3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6FECEC-7108-DA37-E420-EA1EAD88A72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0204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043F359-A5DB-121B-94A0-A7C156794D8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02336" y="1056685"/>
            <a:ext cx="11100816" cy="2277418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https://docs.arduino.cc/resources/datasheets/A000066-datasheet.pdf</a:t>
            </a:r>
            <a:endParaRPr lang="de-DE" sz="3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de-DE" sz="3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de-DE" sz="3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949F4-A6CD-5209-DEA6-05EC1FA6380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EE30947-5DE6-405E-8A73-045E23434DC6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038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7B3A-45D9-E0C2-ABAD-101DFD4CF3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861776"/>
          </a:xfrm>
        </p:spPr>
        <p:txBody>
          <a:bodyPr/>
          <a:lstStyle/>
          <a:p>
            <a:pPr lvl="0"/>
            <a:br>
              <a:rPr lang="en-US" sz="2400">
                <a:solidFill>
                  <a:srgbClr val="2F5496"/>
                </a:solidFill>
                <a:latin typeface="Calibri Light" pitchFamily="34"/>
                <a:cs typeface="Times New Roman" pitchFamily="18"/>
              </a:rPr>
            </a:br>
            <a:endParaRPr lang="-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168A7-BFAD-B3F6-6545-815DD619FF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9016" y="1912668"/>
            <a:ext cx="10464000" cy="2585319"/>
          </a:xfrm>
        </p:spPr>
        <p:txBody>
          <a:bodyPr/>
          <a:lstStyle/>
          <a:p>
            <a:pPr lvl="0"/>
            <a:r>
              <a:rPr lang="en-US" i="1" dirty="0">
                <a:latin typeface="Times New Roman" pitchFamily="18"/>
                <a:cs typeface="Times New Roman" pitchFamily="18"/>
              </a:rPr>
              <a:t>Our team has designed and realized a prototype vehicle with three main functions:</a:t>
            </a:r>
          </a:p>
          <a:p>
            <a:pPr lvl="0">
              <a:buSzPct val="100000"/>
              <a:buFont typeface="Calibri"/>
              <a:buAutoNum type="arabicPeriod"/>
            </a:pPr>
            <a:r>
              <a:rPr lang="en-US" sz="2000" b="1" i="1" dirty="0">
                <a:latin typeface="Times New Roman" pitchFamily="18"/>
                <a:cs typeface="Times New Roman" pitchFamily="18"/>
              </a:rPr>
              <a:t>Line Following:</a:t>
            </a:r>
          </a:p>
          <a:p>
            <a:pPr marL="0" lvl="1" indent="-285750">
              <a:lnSpc>
                <a:spcPct val="100000"/>
              </a:lnSpc>
              <a:spcBef>
                <a:spcPts val="0"/>
              </a:spcBef>
              <a:buFont typeface="Wingdings" pitchFamily="2"/>
              <a:buChar char="v"/>
            </a:pPr>
            <a:r>
              <a:rPr lang="en-US" sz="1800" i="1" kern="0" dirty="0">
                <a:latin typeface="Times New Roman" pitchFamily="18"/>
                <a:cs typeface="Times New Roman" pitchFamily="18"/>
              </a:rPr>
              <a:t>The vehicle follows a white line using two IR sensors.</a:t>
            </a:r>
          </a:p>
          <a:p>
            <a:pPr lvl="0" indent="-342900">
              <a:buSzPct val="100000"/>
              <a:buFont typeface="Calibri"/>
              <a:buAutoNum type="arabicPeriod"/>
            </a:pPr>
            <a:r>
              <a:rPr lang="en-US" sz="2000" b="1" i="1" dirty="0">
                <a:latin typeface="Times New Roman" pitchFamily="18"/>
                <a:cs typeface="Times New Roman" pitchFamily="18"/>
              </a:rPr>
              <a:t>Obstacle Detection:</a:t>
            </a:r>
          </a:p>
          <a:p>
            <a:pPr marL="0" lvl="1" indent="-285750">
              <a:lnSpc>
                <a:spcPct val="100000"/>
              </a:lnSpc>
              <a:spcBef>
                <a:spcPts val="0"/>
              </a:spcBef>
              <a:buFont typeface="Wingdings" pitchFamily="2"/>
              <a:buChar char="v"/>
            </a:pPr>
            <a:r>
              <a:rPr lang="en-US" sz="1800" i="1" kern="0" dirty="0">
                <a:latin typeface="Times New Roman" pitchFamily="18"/>
                <a:cs typeface="Times New Roman" pitchFamily="18"/>
              </a:rPr>
              <a:t>An ultrasonic sensor is used to detect obstacles in the path of the vehicle.</a:t>
            </a:r>
          </a:p>
          <a:p>
            <a:pPr lvl="0" indent="-342900">
              <a:buSzPct val="100000"/>
              <a:buFont typeface="Calibri"/>
              <a:buAutoNum type="arabicPeriod"/>
            </a:pPr>
            <a:r>
              <a:rPr lang="en-US" sz="2000" b="1" i="1" dirty="0">
                <a:latin typeface="Times New Roman" pitchFamily="18"/>
                <a:cs typeface="Times New Roman" pitchFamily="18"/>
              </a:rPr>
              <a:t>Action Based on Obstacle Color:</a:t>
            </a:r>
          </a:p>
          <a:p>
            <a:pPr marL="0" lvl="1" indent="-285750">
              <a:lnSpc>
                <a:spcPct val="100000"/>
              </a:lnSpc>
              <a:spcBef>
                <a:spcPts val="0"/>
              </a:spcBef>
              <a:buFont typeface="Wingdings" pitchFamily="2"/>
              <a:buChar char="v"/>
            </a:pPr>
            <a:r>
              <a:rPr lang="en-US" sz="1800" i="1" kern="0" dirty="0">
                <a:latin typeface="Times New Roman" pitchFamily="18"/>
                <a:cs typeface="Times New Roman" pitchFamily="18"/>
              </a:rPr>
              <a:t>If the obstacle is blue, the vehicle parks.</a:t>
            </a:r>
          </a:p>
          <a:p>
            <a:pPr marL="0" lvl="1" indent="-285750">
              <a:lnSpc>
                <a:spcPct val="100000"/>
              </a:lnSpc>
              <a:spcBef>
                <a:spcPts val="0"/>
              </a:spcBef>
              <a:buFont typeface="Wingdings" pitchFamily="2"/>
              <a:buChar char="v"/>
            </a:pPr>
            <a:r>
              <a:rPr lang="en-US" sz="1800" i="1" kern="0" dirty="0">
                <a:latin typeface="Times New Roman" pitchFamily="18"/>
                <a:cs typeface="Times New Roman" pitchFamily="18"/>
              </a:rPr>
              <a:t>If the obstacle is red, the vehicle overtakes and returns to the line.</a:t>
            </a:r>
          </a:p>
          <a:p>
            <a:pPr lvl="0"/>
            <a:endParaRPr lang="-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1A30E8C-AB6C-7961-AD6F-370BB0FBB700}"/>
              </a:ext>
            </a:extLst>
          </p:cNvPr>
          <p:cNvSpPr txBox="1"/>
          <p:nvPr/>
        </p:nvSpPr>
        <p:spPr>
          <a:xfrm>
            <a:off x="521208" y="1312346"/>
            <a:ext cx="10464000" cy="492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1" i="0" u="none" strike="noStrike" kern="0" cap="none" spc="0" baseline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Introduction</a:t>
            </a:r>
            <a:endParaRPr lang="-" sz="3200" b="1" i="0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ea typeface="Calibri" pitchFamily="34"/>
              <a:cs typeface="Times New Roman" pitchFamily="18"/>
            </a:endParaRPr>
          </a:p>
        </p:txBody>
      </p:sp>
      <p:pic>
        <p:nvPicPr>
          <p:cNvPr id="5" name="Picture 7" descr="A diagram of a vehicle with wheels&#10;&#10;Description automatically generated">
            <a:extLst>
              <a:ext uri="{FF2B5EF4-FFF2-40B4-BE49-F238E27FC236}">
                <a16:creationId xmlns:a16="http://schemas.microsoft.com/office/drawing/2014/main" id="{8974346D-F7B5-BC8D-B6C3-F39E06684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575" y="2609688"/>
            <a:ext cx="3785615" cy="37765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9" descr="A red and blue banners&#10;&#10;Description automatically generated">
            <a:extLst>
              <a:ext uri="{FF2B5EF4-FFF2-40B4-BE49-F238E27FC236}">
                <a16:creationId xmlns:a16="http://schemas.microsoft.com/office/drawing/2014/main" id="{54C78DBB-8979-F48D-6D3F-00BCC7B6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4">
            <a:off x="251181" y="4655571"/>
            <a:ext cx="2340635" cy="18005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523C9-33E9-305E-B24C-7CC4E049FB0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5</a:t>
            </a:fld>
            <a:endParaRPr lang="en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C46A-B817-7BB8-CD65-A4BB02CF7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2309" y="697833"/>
            <a:ext cx="10170697" cy="417094"/>
          </a:xfrm>
        </p:spPr>
        <p:txBody>
          <a:bodyPr/>
          <a:lstStyle/>
          <a:p>
            <a:pPr lvl="0"/>
            <a:r>
              <a:rPr lang="de-DE">
                <a:latin typeface="Times New Roman" pitchFamily="18"/>
                <a:cs typeface="Times New Roman" pitchFamily="18"/>
              </a:rPr>
              <a:t>Components Used</a:t>
            </a:r>
            <a:br>
              <a:rPr lang="en-US" sz="2400">
                <a:solidFill>
                  <a:srgbClr val="2F5496"/>
                </a:solidFill>
                <a:latin typeface="Calibri Light" pitchFamily="34"/>
                <a:cs typeface="Times New Roman" pitchFamily="18"/>
              </a:rPr>
            </a:br>
            <a:endParaRPr lang="-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E2BB1-3BF5-6E4C-9CA1-E7D96E6382E5}"/>
              </a:ext>
            </a:extLst>
          </p:cNvPr>
          <p:cNvSpPr/>
          <p:nvPr/>
        </p:nvSpPr>
        <p:spPr>
          <a:xfrm>
            <a:off x="750859" y="1255151"/>
            <a:ext cx="10170697" cy="480131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1" u="none" strike="noStrike" kern="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Microcontroller (Arduino)</a:t>
            </a:r>
            <a:endParaRPr lang="en-US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1" u="none" strike="noStrike" kern="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IR Sensors</a:t>
            </a:r>
            <a:endParaRPr lang="en-US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1" u="none" strike="noStrike" kern="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Ultrasonic Sensor</a:t>
            </a:r>
            <a:endParaRPr lang="en-US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1" u="none" strike="noStrike" kern="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Motors and Motor Driver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1" u="none" strike="noStrike" kern="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</p:txBody>
      </p:sp>
      <p:pic>
        <p:nvPicPr>
          <p:cNvPr id="4" name="Picture 8" descr="A close-up of a device">
            <a:extLst>
              <a:ext uri="{FF2B5EF4-FFF2-40B4-BE49-F238E27FC236}">
                <a16:creationId xmlns:a16="http://schemas.microsoft.com/office/drawing/2014/main" id="{6A75BFC2-9C55-6D09-EF41-43C929EF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59" y="3350096"/>
            <a:ext cx="1960802" cy="12138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 descr="A small electric motor with a metal shaft">
            <a:extLst>
              <a:ext uri="{FF2B5EF4-FFF2-40B4-BE49-F238E27FC236}">
                <a16:creationId xmlns:a16="http://schemas.microsoft.com/office/drawing/2014/main" id="{21F481D4-16B2-300D-2C19-615FBFEF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185" y="4778654"/>
            <a:ext cx="1817498" cy="16062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2" descr="A red and blue circuit board">
            <a:extLst>
              <a:ext uri="{FF2B5EF4-FFF2-40B4-BE49-F238E27FC236}">
                <a16:creationId xmlns:a16="http://schemas.microsoft.com/office/drawing/2014/main" id="{0C91FE6F-6DE1-3280-1D6D-450562F5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171" y="4636008"/>
            <a:ext cx="1748936" cy="17489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6" descr="A blue circuit board with black and white text">
            <a:extLst>
              <a:ext uri="{FF2B5EF4-FFF2-40B4-BE49-F238E27FC236}">
                <a16:creationId xmlns:a16="http://schemas.microsoft.com/office/drawing/2014/main" id="{02BEBE82-2DDF-9BB1-2234-58560BB6E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799991" flipH="1">
            <a:off x="4193100" y="857990"/>
            <a:ext cx="1902902" cy="14446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8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4FD44CCD-A4E5-DFFE-55D8-8D6F7AE4E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329" y="1766639"/>
            <a:ext cx="2181228" cy="21812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B170C3-8EA4-8B4D-E0D3-11F52C9F6B0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6</a:t>
            </a:fld>
            <a:endParaRPr lang="en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984881"/>
          </a:xfrm>
        </p:spPr>
        <p:txBody>
          <a:bodyPr/>
          <a:lstStyle/>
          <a:p>
            <a:pPr lvl="0"/>
            <a:r>
              <a:rPr lang="de-DE">
                <a:latin typeface="Times New Roman" pitchFamily="18"/>
                <a:cs typeface="Times New Roman" pitchFamily="18"/>
              </a:rPr>
              <a:t>Components Used</a:t>
            </a:r>
            <a:br>
              <a:rPr lang="en-US" sz="2400">
                <a:solidFill>
                  <a:srgbClr val="2F5496"/>
                </a:solidFill>
                <a:latin typeface="Calibri Light" pitchFamily="34"/>
                <a:cs typeface="Times New Roman" pitchFamily="18"/>
              </a:rPr>
            </a:br>
            <a:endParaRPr lang="-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815900" y="1660669"/>
            <a:ext cx="10170697" cy="424731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Chassis and Wheels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Color Sensor</a:t>
            </a:r>
            <a:endParaRPr lang="en-US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Power Supply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Breadboard and Connecting Wires </a:t>
            </a:r>
          </a:p>
        </p:txBody>
      </p:sp>
      <p:pic>
        <p:nvPicPr>
          <p:cNvPr id="4" name="Picture 4" descr="A round black circuit board with clear lights">
            <a:extLst>
              <a:ext uri="{FF2B5EF4-FFF2-40B4-BE49-F238E27FC236}">
                <a16:creationId xmlns:a16="http://schemas.microsoft.com/office/drawing/2014/main" id="{D927C8EA-8D18-4801-8565-EBD32922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12" y="2645551"/>
            <a:ext cx="2422775" cy="201381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 descr="A white circuit board with red and blue lines&#10;&#10;Description automatically generated">
            <a:extLst>
              <a:ext uri="{FF2B5EF4-FFF2-40B4-BE49-F238E27FC236}">
                <a16:creationId xmlns:a16="http://schemas.microsoft.com/office/drawing/2014/main" id="{92B1EC64-448E-9D17-9485-AC772AD70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49" y="4870718"/>
            <a:ext cx="2607997" cy="1895145"/>
          </a:xfrm>
          <a:prstGeom prst="rect">
            <a:avLst/>
          </a:prstGeom>
        </p:spPr>
      </p:pic>
      <p:pic>
        <p:nvPicPr>
          <p:cNvPr id="8" name="Picture 7" descr="A close up of a tire&#10;&#10;Description automatically generated">
            <a:extLst>
              <a:ext uri="{FF2B5EF4-FFF2-40B4-BE49-F238E27FC236}">
                <a16:creationId xmlns:a16="http://schemas.microsoft.com/office/drawing/2014/main" id="{39EBC5B4-A290-F318-C41D-1EF570BFA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261" y="1443942"/>
            <a:ext cx="1161296" cy="11612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C3917-4E50-A2E6-96EC-D5852B63B74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7</a:t>
            </a:fld>
            <a:endParaRPr lang="en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644" y="593533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SML Diagrams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405644" y="1085976"/>
            <a:ext cx="5173625" cy="5170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Activity Diagram:</a:t>
            </a:r>
            <a:r>
              <a:rPr lang="-" sz="10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Activity Diagram for Robotic System: Black Line Following and Obstacle Handling</a:t>
            </a:r>
          </a:p>
          <a:p>
            <a:r>
              <a:rPr lang="en-US" sz="1000" b="1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1. Start the Power Source</a:t>
            </a:r>
          </a:p>
          <a:p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Action: Power on the system using a 9V lithium battery.</a:t>
            </a:r>
          </a:p>
          <a:p>
            <a:r>
              <a:rPr lang="en-US" sz="1000" b="1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2. Initial Actions</a:t>
            </a:r>
          </a:p>
          <a:p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Scan for Obstacles in Front: Ultrasonic sensor checks for obstacles.</a:t>
            </a:r>
          </a:p>
          <a:p>
            <a:pPr lvl="1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If Obstacle Detected:</a:t>
            </a:r>
          </a:p>
          <a:p>
            <a:pPr lvl="2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Enter idle mode.</a:t>
            </a:r>
          </a:p>
          <a:p>
            <a:pPr lvl="2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Scan obstacle's color using colorimetric sensor.</a:t>
            </a:r>
          </a:p>
          <a:p>
            <a:pPr lvl="1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If No Obstacle Detected:</a:t>
            </a:r>
          </a:p>
          <a:p>
            <a:pPr lvl="2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Scan for black line using IR sensor.</a:t>
            </a:r>
          </a:p>
          <a:p>
            <a:pPr lvl="2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If Black Line Detected: Go idle.</a:t>
            </a:r>
          </a:p>
          <a:p>
            <a:pPr lvl="2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If No Black Line Detected: Continuously search for it.</a:t>
            </a:r>
          </a:p>
          <a:p>
            <a:r>
              <a:rPr lang="en-US" sz="1000" b="1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3. Obstacle Handling</a:t>
            </a:r>
          </a:p>
          <a:p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After Obstacle Detection:</a:t>
            </a:r>
          </a:p>
          <a:p>
            <a:pPr lvl="1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Identify color and scan for side obstacles.</a:t>
            </a:r>
          </a:p>
          <a:p>
            <a:pPr lvl="1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If No Side Obstacle:</a:t>
            </a:r>
          </a:p>
          <a:p>
            <a:pPr lvl="2"/>
            <a:r>
              <a:rPr lang="en-US" sz="1000" i="1" kern="0" dirty="0" err="1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Detrack</a:t>
            </a:r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 from black line.</a:t>
            </a:r>
          </a:p>
          <a:p>
            <a:pPr lvl="2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Rotate car until black line detected.</a:t>
            </a:r>
          </a:p>
          <a:p>
            <a:pPr lvl="2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Align with line and move forward.</a:t>
            </a:r>
          </a:p>
          <a:p>
            <a:pPr lvl="1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If Side Obstacle Detected:</a:t>
            </a:r>
          </a:p>
          <a:p>
            <a:pPr lvl="2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Determine side with obstacle.</a:t>
            </a:r>
          </a:p>
          <a:p>
            <a:pPr lvl="2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Rotate wheel in opposite direction using servo motor.</a:t>
            </a:r>
          </a:p>
          <a:p>
            <a:pPr lvl="2"/>
            <a:r>
              <a:rPr lang="en-US" sz="1000" i="1" kern="0" dirty="0" err="1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Detrack</a:t>
            </a:r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 from black line.</a:t>
            </a:r>
          </a:p>
          <a:p>
            <a:pPr lvl="2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Rotate car to find black line.</a:t>
            </a:r>
          </a:p>
          <a:p>
            <a:pPr lvl="2"/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Align with line and move forward.</a:t>
            </a:r>
          </a:p>
          <a:p>
            <a:r>
              <a:rPr lang="en-US" sz="1000" b="1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4. Idle State</a:t>
            </a:r>
          </a:p>
          <a:p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System idles momentarily after detecting black line or handling obstacle.</a:t>
            </a:r>
          </a:p>
          <a:p>
            <a:r>
              <a:rPr lang="en-US" sz="1000" b="1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5. Moving Forward</a:t>
            </a:r>
          </a:p>
          <a:p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Action: Move forward along the black line once detected and obstacles are managed.</a:t>
            </a:r>
          </a:p>
          <a:p>
            <a:r>
              <a:rPr lang="en-US" sz="1000" b="1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6. End Process</a:t>
            </a:r>
          </a:p>
          <a:p>
            <a:r>
              <a:rPr lang="en-US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Action: Turn off the power after task completion.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0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56DC3DE8-4A6F-8B8F-3CCB-A58411980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11837"/>
          <a:stretch/>
        </p:blipFill>
        <p:spPr>
          <a:xfrm>
            <a:off x="6275299" y="839755"/>
            <a:ext cx="5295753" cy="58502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7B26F-6F70-836E-A38A-4549E8B4D82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172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6F8-2F42-2DF8-EAD8-8613EA975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8980" y="1039709"/>
            <a:ext cx="10254026" cy="492443"/>
          </a:xfrm>
        </p:spPr>
        <p:txBody>
          <a:bodyPr/>
          <a:lstStyle/>
          <a:p>
            <a:pPr lvl="0"/>
            <a:r>
              <a:rPr lang="de-DE" dirty="0">
                <a:latin typeface="Times New Roman" pitchFamily="18"/>
                <a:cs typeface="Times New Roman" pitchFamily="18"/>
              </a:rPr>
              <a:t>SML Diagrams</a:t>
            </a:r>
            <a:endParaRPr lang="-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23372-8495-0EE7-2ACE-2AB19E443A7C}"/>
              </a:ext>
            </a:extLst>
          </p:cNvPr>
          <p:cNvSpPr/>
          <p:nvPr/>
        </p:nvSpPr>
        <p:spPr>
          <a:xfrm>
            <a:off x="609212" y="1674513"/>
            <a:ext cx="5695700" cy="384720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Block Diagram: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Block Definition Diagram (BDD) for Autonomous Vehicle System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Main Components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Autonomous Vehicle Domain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Overarching domain encapsulating the autonomous vehicle and its interaction with the physical environment.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System of Interest (Autonomous Vehicle)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Represents the autonomous vehicle itself, containing various subsystems essential for its operation.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Subsystems within the Autonomous Vehicle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Ultrasonic Sensors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Measure distances using ultrasonic waves for obstacle detection.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Infrared Sensors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Detect heat signatures or proximity.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Braking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Handles the vehicle’s braking mechanism.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Motor Rotation Regulator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Controls the rotation of the vehicle’s motors, influencing speed and direction.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Parking</a:t>
            </a:r>
          </a:p>
          <a:p>
            <a:pPr lvl="2"/>
            <a:r>
              <a:rPr lang="de-DE" sz="1000" i="1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Manages the vehicle's autonomous parking capabilities.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1" u="none" strike="noStrike" kern="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1" u="none" strike="noStrike" kern="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9DC7BC77-0D17-8B62-F0C7-04635C20A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6" b="10054"/>
          <a:stretch/>
        </p:blipFill>
        <p:spPr>
          <a:xfrm>
            <a:off x="6389136" y="1176823"/>
            <a:ext cx="5193652" cy="48425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4474F-F349-C99A-9F3A-01D33472C1A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CFFA079-058E-4F81-898B-BAD02FCC7EE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25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1620</Words>
  <Application>Microsoft Office PowerPoint</Application>
  <PresentationFormat>Widescreen</PresentationFormat>
  <Paragraphs>350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Aptos</vt:lpstr>
      <vt:lpstr>Arial</vt:lpstr>
      <vt:lpstr>Calibri</vt:lpstr>
      <vt:lpstr>Calibri Light</vt:lpstr>
      <vt:lpstr>Century Gothic</vt:lpstr>
      <vt:lpstr>Times New Roman</vt:lpstr>
      <vt:lpstr>Wingdings</vt:lpstr>
      <vt:lpstr>1_Office Theme</vt:lpstr>
      <vt:lpstr>Prototyping and System Engineering    </vt:lpstr>
      <vt:lpstr>Line Following Robot with Obstacle avoidance based on Color.  </vt:lpstr>
      <vt:lpstr>Presented By</vt:lpstr>
      <vt:lpstr>Github </vt:lpstr>
      <vt:lpstr> </vt:lpstr>
      <vt:lpstr>Components Used </vt:lpstr>
      <vt:lpstr>Components Used </vt:lpstr>
      <vt:lpstr>SML Diagrams</vt:lpstr>
      <vt:lpstr>SML Diagrams</vt:lpstr>
      <vt:lpstr>SML Diagrams</vt:lpstr>
      <vt:lpstr>SML Diagrams</vt:lpstr>
      <vt:lpstr>SML Diagrams</vt:lpstr>
      <vt:lpstr>SML Diagrams</vt:lpstr>
      <vt:lpstr>SML Diagrams</vt:lpstr>
      <vt:lpstr>UPPAAL MODEL</vt:lpstr>
      <vt:lpstr>https://nerdyelectronics.com/working-of-an-ultrasonic-sensor/</vt:lpstr>
      <vt:lpstr>PowerPoint Presentation</vt:lpstr>
      <vt:lpstr>PowerPoint Presentation</vt:lpstr>
      <vt:lpstr>PowerPoint Presentation</vt:lpstr>
      <vt:lpstr>PowerPoint Presentation</vt:lpstr>
      <vt:lpstr>Hardware Implemetation</vt:lpstr>
      <vt:lpstr>Hardware Implemetation</vt:lpstr>
      <vt:lpstr>Hardware Implemetation</vt:lpstr>
      <vt:lpstr>Hardware Implemetation</vt:lpstr>
      <vt:lpstr>Hardware Implemetation</vt:lpstr>
      <vt:lpstr>Hardware Implemetation</vt:lpstr>
      <vt:lpstr>Hardware Implemetation</vt:lpstr>
      <vt:lpstr>Hardware Implemetation</vt:lpstr>
      <vt:lpstr>Code Explanation  </vt:lpstr>
      <vt:lpstr>Code Explanation  </vt:lpstr>
      <vt:lpstr>Code Explanation  </vt:lpstr>
      <vt:lpstr>Code Explanation  </vt:lpstr>
      <vt:lpstr>Code Explanation  </vt:lpstr>
      <vt:lpstr>Assembly Instructions of the vehicle (hardware): </vt:lpstr>
      <vt:lpstr>Assembly Instructions of the vehicle (hardware): </vt:lpstr>
      <vt:lpstr>Assembly Instructions of the vehicle (hardware): </vt:lpstr>
      <vt:lpstr>Assembly Instructions of the vehicle (hardware): </vt:lpstr>
      <vt:lpstr>CHALLENGES</vt:lpstr>
      <vt:lpstr>RESULTS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Prototyping and System Engineering</dc:title>
  <dc:creator>Moye Nyuysoni</dc:creator>
  <cp:lastModifiedBy>Moye Nyuysoni</cp:lastModifiedBy>
  <cp:revision>35</cp:revision>
  <dcterms:created xsi:type="dcterms:W3CDTF">2024-06-21T23:23:36Z</dcterms:created>
  <dcterms:modified xsi:type="dcterms:W3CDTF">2024-06-27T10:56:51Z</dcterms:modified>
</cp:coreProperties>
</file>